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sldIdLst>
    <p:sldId id="257" r:id="rId2"/>
    <p:sldId id="260" r:id="rId3"/>
    <p:sldId id="275" r:id="rId4"/>
    <p:sldId id="276" r:id="rId5"/>
    <p:sldId id="261" r:id="rId6"/>
    <p:sldId id="277"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8" r:id="rId20"/>
    <p:sldId id="279" r:id="rId21"/>
    <p:sldId id="280" r:id="rId22"/>
    <p:sldId id="281" r:id="rId23"/>
    <p:sldId id="25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1C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p:scale>
          <a:sx n="81" d="100"/>
          <a:sy n="81" d="100"/>
        </p:scale>
        <p:origin x="-258" y="20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GIF>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GIF>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t>8/16/2022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t>8/16/2022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t>8/16/2022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8/16/2022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8/16/2022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8/16/2022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file:///C:\Users\hi\AppData\Local\Temp\wps\INetCache\69ed66712b2ffabb26927435404387ee" TargetMode="External"/><Relationship Id="rId2" Type="http://schemas.openxmlformats.org/officeDocument/2006/relationships/image" Target="NUL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0" y="0"/>
            <a:ext cx="12029586" cy="6858635"/>
            <a:chOff x="102788" y="107752"/>
            <a:chExt cx="11986424" cy="6667471"/>
          </a:xfrm>
        </p:grpSpPr>
        <p:sp>
          <p:nvSpPr>
            <p:cNvPr id="67" name="Rectangle: Rounded Corners 66"/>
            <p:cNvSpPr/>
            <p:nvPr/>
          </p:nvSpPr>
          <p:spPr>
            <a:xfrm>
              <a:off x="102788" y="107752"/>
              <a:ext cx="11986424" cy="6667471"/>
            </a:xfrm>
            <a:prstGeom prst="roundRect">
              <a:avLst>
                <a:gd name="adj" fmla="val 6148"/>
              </a:avLst>
            </a:prstGeom>
            <a:solidFill>
              <a:schemeClr val="bg1"/>
            </a:solidFill>
            <a:ln w="38100">
              <a:solidFill>
                <a:schemeClr val="accent2">
                  <a:lumMod val="60000"/>
                  <a:lumOff val="40000"/>
                </a:schemeClr>
              </a:solidFill>
            </a:ln>
            <a:effectLst>
              <a:outerShdw blurRad="63500" sx="101000" sy="101000" algn="ctr" rotWithShape="0">
                <a:schemeClr val="tx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20"/>
            </a:p>
          </p:txBody>
        </p:sp>
        <p:sp>
          <p:nvSpPr>
            <p:cNvPr id="68" name="Rectangle: Rounded Corners 67"/>
            <p:cNvSpPr/>
            <p:nvPr/>
          </p:nvSpPr>
          <p:spPr>
            <a:xfrm>
              <a:off x="189144" y="227971"/>
              <a:ext cx="11813712" cy="6427033"/>
            </a:xfrm>
            <a:prstGeom prst="roundRect">
              <a:avLst>
                <a:gd name="adj" fmla="val 4945"/>
              </a:avLst>
            </a:prstGeom>
            <a:gradFill flip="none" rotWithShape="1">
              <a:gsLst>
                <a:gs pos="29000">
                  <a:srgbClr val="C3E7ED"/>
                </a:gs>
                <a:gs pos="100000">
                  <a:schemeClr val="bg1"/>
                </a:gs>
              </a:gsLst>
              <a:lin ang="0" scaled="1"/>
              <a:tileRect/>
            </a:gra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20"/>
            </a:p>
          </p:txBody>
        </p:sp>
        <p:sp>
          <p:nvSpPr>
            <p:cNvPr id="65" name="Rectangle: Rounded Corners 64"/>
            <p:cNvSpPr/>
            <p:nvPr/>
          </p:nvSpPr>
          <p:spPr>
            <a:xfrm>
              <a:off x="658380" y="774499"/>
              <a:ext cx="10982652" cy="5333977"/>
            </a:xfrm>
            <a:prstGeom prst="roundRect">
              <a:avLst>
                <a:gd name="adj" fmla="val 3583"/>
              </a:avLst>
            </a:prstGeom>
            <a:gradFill>
              <a:gsLst>
                <a:gs pos="34000">
                  <a:srgbClr val="FEFFEC"/>
                </a:gs>
                <a:gs pos="100000">
                  <a:schemeClr val="bg1"/>
                </a:gs>
              </a:gsLst>
              <a:lin ang="0" scaled="1"/>
            </a:gradFill>
            <a:ln w="28575">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20"/>
            </a:p>
          </p:txBody>
        </p:sp>
        <p:grpSp>
          <p:nvGrpSpPr>
            <p:cNvPr id="173" name="Group 172"/>
            <p:cNvGrpSpPr/>
            <p:nvPr/>
          </p:nvGrpSpPr>
          <p:grpSpPr>
            <a:xfrm>
              <a:off x="9200520" y="940347"/>
              <a:ext cx="2119740" cy="1164103"/>
              <a:chOff x="100444" y="100853"/>
              <a:chExt cx="1473768" cy="758740"/>
            </a:xfrm>
            <a:effectLst>
              <a:outerShdw blurRad="127000" sx="105000" sy="105000" algn="ctr" rotWithShape="0">
                <a:prstClr val="black">
                  <a:alpha val="53000"/>
                </a:prstClr>
              </a:outerShdw>
            </a:effectLst>
          </p:grpSpPr>
          <p:sp>
            <p:nvSpPr>
              <p:cNvPr id="174" name="Rectangle: Diagonal Corners Rounded 173"/>
              <p:cNvSpPr/>
              <p:nvPr/>
            </p:nvSpPr>
            <p:spPr>
              <a:xfrm>
                <a:off x="100444" y="100853"/>
                <a:ext cx="1473768" cy="758740"/>
              </a:xfrm>
              <a:prstGeom prst="round2DiagRect">
                <a:avLst>
                  <a:gd name="adj1" fmla="val 43590"/>
                  <a:gd name="adj2" fmla="val 0"/>
                </a:avLst>
              </a:prstGeom>
              <a:solidFill>
                <a:srgbClr val="0070C0"/>
              </a:solidFill>
              <a:ln>
                <a:solidFill>
                  <a:srgbClr val="00B0F0"/>
                </a:solid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a:p>
            </p:txBody>
          </p:sp>
          <p:sp>
            <p:nvSpPr>
              <p:cNvPr id="176" name="TextBox 175"/>
              <p:cNvSpPr txBox="1"/>
              <p:nvPr/>
            </p:nvSpPr>
            <p:spPr>
              <a:xfrm>
                <a:off x="294459" y="285318"/>
                <a:ext cx="1093913" cy="369755"/>
              </a:xfrm>
              <a:prstGeom prst="rect">
                <a:avLst/>
              </a:prstGeom>
              <a:noFill/>
            </p:spPr>
            <p:txBody>
              <a:bodyPr wrap="square" rtlCol="0">
                <a:spAutoFit/>
              </a:bodyPr>
              <a:lstStyle/>
              <a:p>
                <a:r>
                  <a:rPr lang="en-US" sz="3200">
                    <a:solidFill>
                      <a:schemeClr val="bg1"/>
                    </a:solidFill>
                    <a:latin typeface="Segoe UI Black" panose="020B0A02040204020203" pitchFamily="34" charset="0"/>
                    <a:ea typeface="Segoe UI Black" panose="020B0A02040204020203" pitchFamily="34" charset="0"/>
                  </a:rPr>
                  <a:t>Bài 27</a:t>
                </a:r>
              </a:p>
            </p:txBody>
          </p:sp>
        </p:grpSp>
        <p:sp>
          <p:nvSpPr>
            <p:cNvPr id="178" name="TextBox 13"/>
            <p:cNvSpPr txBox="1">
              <a:spLocks noChangeArrowheads="1"/>
            </p:cNvSpPr>
            <p:nvPr/>
          </p:nvSpPr>
          <p:spPr bwMode="auto">
            <a:xfrm>
              <a:off x="658950" y="3459698"/>
              <a:ext cx="11163740" cy="2063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eaLnBrk="0" fontAlgn="base" hangingPunct="0">
                <a:spcBef>
                  <a:spcPct val="0"/>
                </a:spcBef>
                <a:spcAft>
                  <a:spcPct val="0"/>
                </a:spcAft>
                <a:defRPr>
                  <a:solidFill>
                    <a:schemeClr val="tx1"/>
                  </a:solidFill>
                  <a:latin typeface="Calibri" panose="020F0502020204030204" charset="0"/>
                </a:defRPr>
              </a:lvl6pPr>
              <a:lvl7pPr marL="2971800" indent="-228600" eaLnBrk="0" fontAlgn="base" hangingPunct="0">
                <a:spcBef>
                  <a:spcPct val="0"/>
                </a:spcBef>
                <a:spcAft>
                  <a:spcPct val="0"/>
                </a:spcAft>
                <a:defRPr>
                  <a:solidFill>
                    <a:schemeClr val="tx1"/>
                  </a:solidFill>
                  <a:latin typeface="Calibri" panose="020F0502020204030204" charset="0"/>
                </a:defRPr>
              </a:lvl7pPr>
              <a:lvl8pPr marL="3429000" indent="-228600" eaLnBrk="0" fontAlgn="base" hangingPunct="0">
                <a:spcBef>
                  <a:spcPct val="0"/>
                </a:spcBef>
                <a:spcAft>
                  <a:spcPct val="0"/>
                </a:spcAft>
                <a:defRPr>
                  <a:solidFill>
                    <a:schemeClr val="tx1"/>
                  </a:solidFill>
                  <a:latin typeface="Calibri" panose="020F0502020204030204" charset="0"/>
                </a:defRPr>
              </a:lvl8pPr>
              <a:lvl9pPr marL="3886200" indent="-228600" eaLnBrk="0" fontAlgn="base" hangingPunct="0">
                <a:spcBef>
                  <a:spcPct val="0"/>
                </a:spcBef>
                <a:spcAft>
                  <a:spcPct val="0"/>
                </a:spcAft>
                <a:defRPr>
                  <a:solidFill>
                    <a:schemeClr val="tx1"/>
                  </a:solidFill>
                  <a:latin typeface="Calibri" panose="020F0502020204030204" charset="0"/>
                </a:defRPr>
              </a:lvl9pPr>
            </a:lstStyle>
            <a:p>
              <a:pPr algn="ctr"/>
              <a:r>
                <a:rPr lang="en-US" altLang="en-US" sz="4400" dirty="0">
                  <a:ln w="22225">
                    <a:solidFill>
                      <a:schemeClr val="accent2"/>
                    </a:solidFill>
                    <a:prstDash val="solid"/>
                  </a:ln>
                  <a:solidFill>
                    <a:srgbClr val="1221E4"/>
                  </a:solidFill>
                  <a:effectLst/>
                  <a:latin typeface="Segoe UI Black" panose="020B0A02040204020203" pitchFamily="34" charset="0"/>
                  <a:ea typeface="Segoe UI Black" panose="020B0A02040204020203" pitchFamily="34" charset="0"/>
                  <a:cs typeface="Segoe UI Black" panose="020B0A02040204020203" pitchFamily="34" charset="0"/>
                </a:rPr>
                <a:t>KHÁI QUÁT VỀ CẢM ỨNG </a:t>
              </a:r>
            </a:p>
            <a:p>
              <a:pPr algn="ctr"/>
              <a:r>
                <a:rPr lang="en-US" altLang="en-US" sz="4400" dirty="0">
                  <a:ln w="22225">
                    <a:solidFill>
                      <a:schemeClr val="accent2"/>
                    </a:solidFill>
                    <a:prstDash val="solid"/>
                  </a:ln>
                  <a:solidFill>
                    <a:srgbClr val="1221E4"/>
                  </a:solidFill>
                  <a:effectLst/>
                  <a:latin typeface="Segoe UI Black" panose="020B0A02040204020203" pitchFamily="34" charset="0"/>
                  <a:ea typeface="Segoe UI Black" panose="020B0A02040204020203" pitchFamily="34" charset="0"/>
                  <a:cs typeface="Segoe UI Black" panose="020B0A02040204020203" pitchFamily="34" charset="0"/>
                </a:rPr>
                <a:t>VÀ CẢM ỨNG Ở THỰC VẬT</a:t>
              </a:r>
            </a:p>
            <a:p>
              <a:pPr algn="ctr"/>
              <a:r>
                <a:rPr lang="en-US" altLang="en-US" sz="4400" i="1">
                  <a:solidFill>
                    <a:srgbClr val="1226EC"/>
                  </a:solidFill>
                  <a:latin typeface="Segoe UI Black" panose="020B0A02040204020203" pitchFamily="34" charset="0"/>
                  <a:ea typeface="Segoe UI Black" panose="020B0A02040204020203" pitchFamily="34" charset="0"/>
                  <a:cs typeface="Segoe UI Black" panose="020B0A02040204020203" pitchFamily="34" charset="0"/>
                </a:rPr>
                <a:t>( </a:t>
              </a:r>
              <a:r>
                <a:rPr lang="en-US" altLang="en-US" sz="4400" i="1" smtClean="0">
                  <a:solidFill>
                    <a:srgbClr val="1226EC"/>
                  </a:solidFill>
                  <a:latin typeface="Segoe UI Black" panose="020B0A02040204020203" pitchFamily="34" charset="0"/>
                  <a:ea typeface="Segoe UI Black" panose="020B0A02040204020203" pitchFamily="34" charset="0"/>
                  <a:cs typeface="Segoe UI Black" panose="020B0A02040204020203" pitchFamily="34" charset="0"/>
                </a:rPr>
                <a:t>2 </a:t>
              </a:r>
              <a:r>
                <a:rPr lang="en-US" altLang="en-US" sz="4400" i="1" dirty="0" err="1">
                  <a:solidFill>
                    <a:srgbClr val="1226EC"/>
                  </a:solidFill>
                  <a:latin typeface="Segoe UI Black" panose="020B0A02040204020203" pitchFamily="34" charset="0"/>
                  <a:ea typeface="Segoe UI Black" panose="020B0A02040204020203" pitchFamily="34" charset="0"/>
                  <a:cs typeface="Segoe UI Black" panose="020B0A02040204020203" pitchFamily="34" charset="0"/>
                </a:rPr>
                <a:t>tiết</a:t>
              </a:r>
              <a:r>
                <a:rPr lang="en-US" altLang="en-US" sz="4400" i="1" dirty="0">
                  <a:solidFill>
                    <a:srgbClr val="1226EC"/>
                  </a:solidFill>
                  <a:latin typeface="Segoe UI Black" panose="020B0A02040204020203" pitchFamily="34" charset="0"/>
                  <a:ea typeface="Segoe UI Black" panose="020B0A02040204020203" pitchFamily="34" charset="0"/>
                  <a:cs typeface="Segoe UI Black" panose="020B0A02040204020203" pitchFamily="34" charset="0"/>
                </a:rPr>
                <a:t> )</a:t>
              </a:r>
            </a:p>
          </p:txBody>
        </p:sp>
        <p:pic>
          <p:nvPicPr>
            <p:cNvPr id="179" name="Picture 178"/>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66059" y="912667"/>
              <a:ext cx="7587416" cy="1248758"/>
            </a:xfrm>
            <a:prstGeom prst="rect">
              <a:avLst/>
            </a:prstGeom>
          </p:spPr>
        </p:pic>
        <p:sp>
          <p:nvSpPr>
            <p:cNvPr id="180" name="Rectangle 179"/>
            <p:cNvSpPr/>
            <p:nvPr/>
          </p:nvSpPr>
          <p:spPr>
            <a:xfrm>
              <a:off x="7716404" y="813618"/>
              <a:ext cx="962452" cy="1290777"/>
            </a:xfrm>
            <a:prstGeom prst="rect">
              <a:avLst/>
            </a:prstGeom>
            <a:noFill/>
          </p:spPr>
          <p:txBody>
            <a:bodyPr wrap="square" lIns="82295" tIns="41147" rIns="82295" bIns="41147">
              <a:spAutoFit/>
            </a:bodyPr>
            <a:lstStyle/>
            <a:p>
              <a:pPr algn="ctr"/>
              <a:r>
                <a:rPr lang="en-US" sz="8100" b="1" cap="none" spc="0">
                  <a:ln w="28575">
                    <a:solidFill>
                      <a:schemeClr val="bg1"/>
                    </a:solidFill>
                    <a:prstDash val="solid"/>
                  </a:ln>
                  <a:solidFill>
                    <a:srgbClr val="C00000"/>
                  </a:solidFill>
                  <a:effectLst>
                    <a:outerShdw dist="38100" dir="2700000" algn="bl" rotWithShape="0">
                      <a:schemeClr val="accent5"/>
                    </a:outerShdw>
                  </a:effectLst>
                </a:rPr>
                <a:t>7</a:t>
              </a:r>
            </a:p>
          </p:txBody>
        </p:sp>
        <p:sp>
          <p:nvSpPr>
            <p:cNvPr id="181" name="Rectangle 180"/>
            <p:cNvSpPr/>
            <p:nvPr/>
          </p:nvSpPr>
          <p:spPr>
            <a:xfrm>
              <a:off x="1849732" y="1042347"/>
              <a:ext cx="5982383" cy="929038"/>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lIns="82295" tIns="41147" rIns="82295" bIns="41147">
              <a:prstTxWarp prst="textPlain">
                <a:avLst>
                  <a:gd name="adj" fmla="val 50175"/>
                </a:avLst>
              </a:prstTxWarp>
              <a:spAutoFit/>
            </a:bodyPr>
            <a:lstStyle/>
            <a:p>
              <a:pPr algn="ctr"/>
              <a:r>
                <a:rPr lang="en-US" sz="4000">
                  <a:ln w="0">
                    <a:noFill/>
                  </a:ln>
                  <a:solidFill>
                    <a:srgbClr val="00682F"/>
                  </a:solidFill>
                  <a:effectLst>
                    <a:outerShdw blurRad="60007" dist="310007" dir="7680000" sy="30000" kx="1300200" algn="ctr" rotWithShape="0">
                      <a:srgbClr val="00682F">
                        <a:alpha val="58000"/>
                      </a:srgbClr>
                    </a:outerShdw>
                  </a:effectLst>
                  <a:latin typeface="Segoe UI Black" panose="020B0A02040204020203" pitchFamily="34" charset="0"/>
                  <a:ea typeface="Segoe UI Black" panose="020B0A02040204020203" pitchFamily="34" charset="0"/>
                </a:rPr>
                <a:t>KHOA HỌC TỰ NHIÊN</a:t>
              </a:r>
            </a:p>
          </p:txBody>
        </p:sp>
        <p:sp>
          <p:nvSpPr>
            <p:cNvPr id="188" name="Rectangle: Rounded Corners 187"/>
            <p:cNvSpPr/>
            <p:nvPr/>
          </p:nvSpPr>
          <p:spPr>
            <a:xfrm>
              <a:off x="410274" y="478447"/>
              <a:ext cx="11412093" cy="5904000"/>
            </a:xfrm>
            <a:prstGeom prst="roundRect">
              <a:avLst>
                <a:gd name="adj" fmla="val 3820"/>
              </a:avLst>
            </a:prstGeom>
            <a:noFill/>
            <a:ln w="28575">
              <a:solidFill>
                <a:schemeClr val="accent6">
                  <a:lumMod val="75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20"/>
            </a:p>
          </p:txBody>
        </p:sp>
      </p:grpSp>
      <p:pic>
        <p:nvPicPr>
          <p:cNvPr id="3" name="nam qoc son ha">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29122" y="5570903"/>
            <a:ext cx="438627" cy="438627"/>
          </a:xfrm>
          <a:prstGeom prst="rect">
            <a:avLst/>
          </a:prstGeom>
        </p:spPr>
      </p:pic>
      <p:sp>
        <p:nvSpPr>
          <p:cNvPr id="4" name="Text Box 3"/>
          <p:cNvSpPr txBox="1"/>
          <p:nvPr/>
        </p:nvSpPr>
        <p:spPr>
          <a:xfrm>
            <a:off x="1052195" y="2501900"/>
            <a:ext cx="10205720" cy="645160"/>
          </a:xfrm>
          <a:prstGeom prst="rect">
            <a:avLst/>
          </a:prstGeom>
          <a:noFill/>
        </p:spPr>
        <p:txBody>
          <a:bodyPr wrap="square" rtlCol="0">
            <a:spAutoFit/>
          </a:bodyPr>
          <a:lstStyle/>
          <a:p>
            <a:pPr algn="ctr"/>
            <a:r>
              <a:rPr lang="en-US" sz="3600" b="1" i="1">
                <a:solidFill>
                  <a:srgbClr val="251CE2"/>
                </a:solidFill>
                <a:latin typeface="Aachen" panose="02020500000000000000" charset="0"/>
                <a:cs typeface="Aachen" panose="02020500000000000000" charset="0"/>
              </a:rPr>
              <a:t>Chủ đề 9:</a:t>
            </a:r>
            <a:r>
              <a:rPr lang="en-US" sz="3600" b="1">
                <a:solidFill>
                  <a:srgbClr val="251CE2"/>
                </a:solidFill>
                <a:latin typeface="Aachen" panose="02020500000000000000" charset="0"/>
                <a:cs typeface="Aachen" panose="02020500000000000000" charset="0"/>
              </a:rPr>
              <a:t> </a:t>
            </a:r>
            <a:r>
              <a:rPr lang="en-US" sz="3600" b="1">
                <a:solidFill>
                  <a:srgbClr val="FF0000"/>
                </a:solidFill>
                <a:latin typeface="Aachen" panose="02020500000000000000" charset="0"/>
                <a:cs typeface="Aachen" panose="02020500000000000000" charset="0"/>
              </a:rPr>
              <a:t>CẢM ỨNG Ở SINH VẬT</a:t>
            </a:r>
          </a:p>
        </p:txBody>
      </p:sp>
    </p:spTree>
  </p:cSld>
  <p:clrMapOvr>
    <a:masterClrMapping/>
  </p:clrMapOvr>
  <p:transition spd="slow">
    <p:fade/>
    <p:sndAc>
      <p:endSnd/>
    </p:sndAc>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745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48005" y="322580"/>
            <a:ext cx="7926070" cy="583565"/>
          </a:xfrm>
          <a:prstGeom prst="rect">
            <a:avLst/>
          </a:prstGeom>
          <a:noFill/>
        </p:spPr>
        <p:txBody>
          <a:bodyPr wrap="square" rtlCol="0" anchor="t">
            <a:spAutoFit/>
          </a:bodyPr>
          <a:lstStyle/>
          <a:p>
            <a:r>
              <a:rPr lang="en-US" sz="3200" b="1" dirty="0">
                <a:solidFill>
                  <a:srgbClr val="FF0000"/>
                </a:solidFill>
              </a:rPr>
              <a:t>+/ </a:t>
            </a:r>
            <a:r>
              <a:rPr lang="en-US" sz="3200" b="1" dirty="0" err="1">
                <a:solidFill>
                  <a:srgbClr val="FF0000"/>
                </a:solidFill>
              </a:rPr>
              <a:t>Kết</a:t>
            </a:r>
            <a:r>
              <a:rPr lang="en-US" sz="3200" b="1" dirty="0">
                <a:solidFill>
                  <a:srgbClr val="FF0000"/>
                </a:solidFill>
              </a:rPr>
              <a:t> </a:t>
            </a:r>
            <a:r>
              <a:rPr lang="en-US" sz="3200" b="1" dirty="0" err="1">
                <a:solidFill>
                  <a:srgbClr val="FF0000"/>
                </a:solidFill>
              </a:rPr>
              <a:t>quả</a:t>
            </a:r>
            <a:r>
              <a:rPr lang="en-US" sz="3200" b="1" dirty="0">
                <a:solidFill>
                  <a:srgbClr val="FF0000"/>
                </a:solidFill>
              </a:rPr>
              <a:t>:</a:t>
            </a:r>
            <a:r>
              <a:rPr lang="en-US" sz="3200" b="1" dirty="0"/>
              <a:t> </a:t>
            </a:r>
            <a:r>
              <a:rPr lang="en-US" sz="3200" b="1" dirty="0" err="1"/>
              <a:t>S</a:t>
            </a:r>
            <a:r>
              <a:rPr lang="en-US" sz="3200" b="1" dirty="0" err="1">
                <a:sym typeface="+mn-ea"/>
              </a:rPr>
              <a:t>au</a:t>
            </a:r>
            <a:r>
              <a:rPr lang="en-US" sz="3200" b="1" dirty="0">
                <a:sym typeface="+mn-ea"/>
              </a:rPr>
              <a:t> 2 </a:t>
            </a:r>
            <a:r>
              <a:rPr lang="en-US" sz="3200" b="1" dirty="0" err="1">
                <a:sym typeface="+mn-ea"/>
              </a:rPr>
              <a:t>ngày</a:t>
            </a:r>
            <a:endParaRPr lang="en-US" sz="3200" b="1" dirty="0"/>
          </a:p>
        </p:txBody>
      </p:sp>
      <p:pic>
        <p:nvPicPr>
          <p:cNvPr id="3" name="Picture 2"/>
          <p:cNvPicPr>
            <a:picLocks noChangeAspect="1"/>
          </p:cNvPicPr>
          <p:nvPr/>
        </p:nvPicPr>
        <p:blipFill>
          <a:blip r:embed="rId2"/>
          <a:stretch>
            <a:fillRect/>
          </a:stretch>
        </p:blipFill>
        <p:spPr>
          <a:xfrm>
            <a:off x="6441440" y="690880"/>
            <a:ext cx="5668645" cy="3357880"/>
          </a:xfrm>
          <a:prstGeom prst="rect">
            <a:avLst/>
          </a:prstGeom>
        </p:spPr>
      </p:pic>
      <p:sp>
        <p:nvSpPr>
          <p:cNvPr id="4" name="Text Box 3"/>
          <p:cNvSpPr txBox="1"/>
          <p:nvPr/>
        </p:nvSpPr>
        <p:spPr>
          <a:xfrm>
            <a:off x="483870" y="1002030"/>
            <a:ext cx="6085840" cy="3784600"/>
          </a:xfrm>
          <a:prstGeom prst="rect">
            <a:avLst/>
          </a:prstGeom>
          <a:noFill/>
        </p:spPr>
        <p:txBody>
          <a:bodyPr wrap="square" rtlCol="0" anchor="t">
            <a:spAutoFit/>
          </a:bodyPr>
          <a:lstStyle/>
          <a:p>
            <a:pPr algn="just">
              <a:lnSpc>
                <a:spcPct val="150000"/>
              </a:lnSpc>
            </a:pPr>
            <a:r>
              <a:rPr lang="en-US" sz="3200" b="1" dirty="0" err="1"/>
              <a:t>Cây</a:t>
            </a:r>
            <a:r>
              <a:rPr lang="en-US" sz="3200" b="1" dirty="0"/>
              <a:t> ở </a:t>
            </a:r>
            <a:r>
              <a:rPr lang="en-US" sz="3200" b="1" dirty="0" err="1"/>
              <a:t>hộp</a:t>
            </a:r>
            <a:r>
              <a:rPr lang="en-US" sz="3200" b="1" dirty="0"/>
              <a:t> A </a:t>
            </a:r>
            <a:r>
              <a:rPr lang="en-US" sz="3200" b="1" dirty="0" err="1"/>
              <a:t>uốn</a:t>
            </a:r>
            <a:r>
              <a:rPr lang="en-US" sz="3200" b="1" dirty="0"/>
              <a:t> </a:t>
            </a:r>
            <a:r>
              <a:rPr lang="en-US" sz="3200" b="1" dirty="0" err="1"/>
              <a:t>mình</a:t>
            </a:r>
            <a:r>
              <a:rPr lang="en-US" sz="3200" b="1" dirty="0"/>
              <a:t> </a:t>
            </a:r>
            <a:r>
              <a:rPr lang="en-US" sz="3200" b="1" dirty="0" err="1"/>
              <a:t>hướng</a:t>
            </a:r>
            <a:r>
              <a:rPr lang="en-US" sz="3200" b="1" dirty="0"/>
              <a:t> </a:t>
            </a:r>
            <a:r>
              <a:rPr lang="en-US" sz="3200" b="1" dirty="0" err="1"/>
              <a:t>về</a:t>
            </a:r>
            <a:r>
              <a:rPr lang="en-US" sz="3200" b="1" dirty="0"/>
              <a:t> </a:t>
            </a:r>
            <a:r>
              <a:rPr lang="en-US" sz="3200" b="1" dirty="0" err="1"/>
              <a:t>phía</a:t>
            </a:r>
            <a:r>
              <a:rPr lang="en-US" sz="3200" b="1" dirty="0"/>
              <a:t> </a:t>
            </a:r>
            <a:r>
              <a:rPr lang="en-US" sz="3200" b="1" dirty="0" err="1"/>
              <a:t>cửa</a:t>
            </a:r>
            <a:r>
              <a:rPr lang="en-US" sz="3200" b="1" dirty="0"/>
              <a:t> </a:t>
            </a:r>
            <a:r>
              <a:rPr lang="en-US" sz="3200" b="1" dirty="0" err="1"/>
              <a:t>sổ</a:t>
            </a:r>
            <a:r>
              <a:rPr lang="en-US" sz="3200" b="1" dirty="0"/>
              <a:t> </a:t>
            </a:r>
            <a:r>
              <a:rPr lang="en-US" sz="3200" b="1" dirty="0" err="1"/>
              <a:t>thành</a:t>
            </a:r>
            <a:r>
              <a:rPr lang="en-US" sz="3200" b="1" dirty="0"/>
              <a:t> </a:t>
            </a:r>
            <a:r>
              <a:rPr lang="en-US" sz="3200" b="1" dirty="0" err="1"/>
              <a:t>bên</a:t>
            </a:r>
            <a:r>
              <a:rPr lang="en-US" sz="3200" b="1" dirty="0"/>
              <a:t> </a:t>
            </a:r>
            <a:r>
              <a:rPr lang="en-US" sz="3200" b="1" dirty="0" err="1"/>
              <a:t>vì</a:t>
            </a:r>
            <a:r>
              <a:rPr lang="en-US" sz="3200" b="1" dirty="0"/>
              <a:t> </a:t>
            </a:r>
            <a:r>
              <a:rPr lang="en-US" sz="3200" b="1" dirty="0" err="1"/>
              <a:t>phía</a:t>
            </a:r>
            <a:r>
              <a:rPr lang="en-US" sz="3200" b="1" dirty="0"/>
              <a:t> </a:t>
            </a:r>
            <a:r>
              <a:rPr lang="en-US" sz="3200" b="1" dirty="0" err="1"/>
              <a:t>cửa</a:t>
            </a:r>
            <a:r>
              <a:rPr lang="en-US" sz="3200" b="1" dirty="0"/>
              <a:t> </a:t>
            </a:r>
            <a:r>
              <a:rPr lang="en-US" sz="3200" b="1" dirty="0" err="1"/>
              <a:t>sổ</a:t>
            </a:r>
            <a:r>
              <a:rPr lang="en-US" sz="3200" b="1" dirty="0"/>
              <a:t> </a:t>
            </a:r>
            <a:r>
              <a:rPr lang="en-US" sz="3200" b="1" dirty="0" err="1"/>
              <a:t>có</a:t>
            </a:r>
            <a:r>
              <a:rPr lang="en-US" sz="3200" b="1" dirty="0"/>
              <a:t> </a:t>
            </a:r>
            <a:r>
              <a:rPr lang="en-US" sz="3200" b="1" dirty="0" err="1"/>
              <a:t>ánh</a:t>
            </a:r>
            <a:r>
              <a:rPr lang="en-US" sz="3200" b="1" dirty="0"/>
              <a:t> </a:t>
            </a:r>
            <a:r>
              <a:rPr lang="en-US" sz="3200" b="1" dirty="0" err="1"/>
              <a:t>sáng</a:t>
            </a:r>
            <a:r>
              <a:rPr lang="en-US" sz="3200" b="1" dirty="0"/>
              <a:t>. </a:t>
            </a:r>
            <a:r>
              <a:rPr lang="en-US" sz="3200" b="1" dirty="0" err="1"/>
              <a:t>Cây</a:t>
            </a:r>
            <a:r>
              <a:rPr lang="en-US" sz="3200" b="1" dirty="0"/>
              <a:t> ở </a:t>
            </a:r>
            <a:r>
              <a:rPr lang="en-US" sz="3200" b="1" dirty="0" err="1"/>
              <a:t>hộp</a:t>
            </a:r>
            <a:r>
              <a:rPr lang="en-US" sz="3200" b="1" dirty="0"/>
              <a:t> B </a:t>
            </a:r>
            <a:r>
              <a:rPr lang="en-US" sz="3200" b="1" dirty="0" err="1"/>
              <a:t>vẫn</a:t>
            </a:r>
            <a:r>
              <a:rPr lang="en-US" sz="3200" b="1" dirty="0"/>
              <a:t> </a:t>
            </a:r>
            <a:r>
              <a:rPr lang="en-US" sz="3200" b="1" dirty="0" err="1"/>
              <a:t>thẳng</a:t>
            </a:r>
            <a:r>
              <a:rPr lang="en-US" sz="3200" b="1" dirty="0"/>
              <a:t> </a:t>
            </a:r>
            <a:r>
              <a:rPr lang="en-US" sz="3200" b="1" dirty="0" err="1"/>
              <a:t>đứng</a:t>
            </a:r>
            <a:r>
              <a:rPr lang="en-US" sz="3200" b="1" dirty="0"/>
              <a:t> </a:t>
            </a:r>
            <a:r>
              <a:rPr lang="en-US" sz="3200" b="1" dirty="0" err="1"/>
              <a:t>vì</a:t>
            </a:r>
            <a:r>
              <a:rPr lang="en-US" sz="3200" b="1" dirty="0"/>
              <a:t> </a:t>
            </a:r>
            <a:r>
              <a:rPr lang="en-US" sz="3200" b="1" dirty="0" err="1"/>
              <a:t>cửa</a:t>
            </a:r>
            <a:r>
              <a:rPr lang="en-US" sz="3200" b="1" dirty="0"/>
              <a:t> </a:t>
            </a:r>
            <a:r>
              <a:rPr lang="en-US" sz="3200" b="1" dirty="0" err="1"/>
              <a:t>sổ</a:t>
            </a:r>
            <a:r>
              <a:rPr lang="en-US" sz="3200" b="1" dirty="0"/>
              <a:t> </a:t>
            </a:r>
            <a:r>
              <a:rPr lang="en-US" sz="3200" b="1" dirty="0" err="1"/>
              <a:t>cho</a:t>
            </a:r>
            <a:r>
              <a:rPr lang="en-US" sz="3200" b="1" dirty="0"/>
              <a:t> </a:t>
            </a:r>
            <a:r>
              <a:rPr lang="en-US" sz="3200" b="1" dirty="0" err="1"/>
              <a:t>ánh</a:t>
            </a:r>
            <a:r>
              <a:rPr lang="en-US" sz="3200" b="1" dirty="0"/>
              <a:t> </a:t>
            </a:r>
            <a:r>
              <a:rPr lang="en-US" sz="3200" b="1" dirty="0" err="1"/>
              <a:t>sáng</a:t>
            </a:r>
            <a:r>
              <a:rPr lang="en-US" sz="3200" b="1" dirty="0"/>
              <a:t> </a:t>
            </a:r>
            <a:r>
              <a:rPr lang="en-US" sz="3200" b="1" dirty="0" err="1"/>
              <a:t>chiếu</a:t>
            </a:r>
            <a:r>
              <a:rPr lang="en-US" sz="3200" b="1" dirty="0"/>
              <a:t> </a:t>
            </a:r>
            <a:r>
              <a:rPr lang="en-US" sz="3200" b="1" dirty="0" err="1"/>
              <a:t>từ</a:t>
            </a:r>
            <a:r>
              <a:rPr lang="en-US" sz="3200" b="1" dirty="0"/>
              <a:t> </a:t>
            </a:r>
            <a:r>
              <a:rPr lang="en-US" sz="3200" b="1" dirty="0" err="1"/>
              <a:t>phía</a:t>
            </a:r>
            <a:r>
              <a:rPr lang="en-US" sz="3200" b="1" dirty="0"/>
              <a:t> </a:t>
            </a:r>
            <a:r>
              <a:rPr lang="en-US" sz="3200" b="1" dirty="0" err="1"/>
              <a:t>trên</a:t>
            </a:r>
            <a:r>
              <a:rPr lang="en-US" sz="3200" b="1" dirty="0"/>
              <a:t> </a:t>
            </a:r>
            <a:r>
              <a:rPr lang="en-US" sz="3200" b="1" dirty="0" err="1"/>
              <a:t>xuống</a:t>
            </a:r>
            <a:r>
              <a:rPr lang="en-US" sz="3200" b="1" dirty="0"/>
              <a:t>. </a:t>
            </a:r>
          </a:p>
        </p:txBody>
      </p:sp>
      <p:sp>
        <p:nvSpPr>
          <p:cNvPr id="5" name="Text Box 4"/>
          <p:cNvSpPr txBox="1"/>
          <p:nvPr/>
        </p:nvSpPr>
        <p:spPr>
          <a:xfrm>
            <a:off x="548005" y="4786630"/>
            <a:ext cx="11186160" cy="1568450"/>
          </a:xfrm>
          <a:prstGeom prst="rect">
            <a:avLst/>
          </a:prstGeom>
          <a:noFill/>
        </p:spPr>
        <p:txBody>
          <a:bodyPr wrap="square" rtlCol="0" anchor="t">
            <a:spAutoFit/>
          </a:bodyPr>
          <a:lstStyle/>
          <a:p>
            <a:pPr algn="just">
              <a:lnSpc>
                <a:spcPct val="150000"/>
              </a:lnSpc>
            </a:pPr>
            <a:r>
              <a:rPr lang="en-US" sz="3200" b="1" dirty="0">
                <a:solidFill>
                  <a:srgbClr val="FF0000"/>
                </a:solidFill>
              </a:rPr>
              <a:t>+/ </a:t>
            </a:r>
            <a:r>
              <a:rPr lang="en-US" sz="3200" b="1" dirty="0" err="1">
                <a:solidFill>
                  <a:srgbClr val="FF0000"/>
                </a:solidFill>
              </a:rPr>
              <a:t>Kết</a:t>
            </a:r>
            <a:r>
              <a:rPr lang="en-US" sz="3200" b="1" dirty="0">
                <a:solidFill>
                  <a:srgbClr val="FF0000"/>
                </a:solidFill>
              </a:rPr>
              <a:t> </a:t>
            </a:r>
            <a:r>
              <a:rPr lang="en-US" sz="3200" b="1" dirty="0" err="1">
                <a:solidFill>
                  <a:srgbClr val="FF0000"/>
                </a:solidFill>
              </a:rPr>
              <a:t>luận</a:t>
            </a:r>
            <a:r>
              <a:rPr lang="en-US" sz="3200" b="1" dirty="0">
                <a:solidFill>
                  <a:srgbClr val="FF0000"/>
                </a:solidFill>
              </a:rPr>
              <a:t>:</a:t>
            </a:r>
            <a:r>
              <a:rPr lang="en-US" sz="3200" b="1" dirty="0"/>
              <a:t> </a:t>
            </a:r>
            <a:r>
              <a:rPr lang="en-US" sz="3200" b="1" dirty="0" err="1">
                <a:solidFill>
                  <a:srgbClr val="251CE2"/>
                </a:solidFill>
              </a:rPr>
              <a:t>Cây</a:t>
            </a:r>
            <a:r>
              <a:rPr lang="en-US" sz="3200" b="1" dirty="0">
                <a:solidFill>
                  <a:srgbClr val="251CE2"/>
                </a:solidFill>
              </a:rPr>
              <a:t> </a:t>
            </a:r>
            <a:r>
              <a:rPr lang="en-US" sz="3200" b="1" dirty="0" err="1">
                <a:solidFill>
                  <a:srgbClr val="251CE2"/>
                </a:solidFill>
              </a:rPr>
              <a:t>có</a:t>
            </a:r>
            <a:r>
              <a:rPr lang="en-US" sz="3200" b="1" dirty="0">
                <a:solidFill>
                  <a:srgbClr val="251CE2"/>
                </a:solidFill>
              </a:rPr>
              <a:t> </a:t>
            </a:r>
            <a:r>
              <a:rPr lang="en-US" sz="3200" b="1" dirty="0" err="1">
                <a:solidFill>
                  <a:srgbClr val="251CE2"/>
                </a:solidFill>
              </a:rPr>
              <a:t>tính</a:t>
            </a:r>
            <a:r>
              <a:rPr lang="en-US" sz="3200" b="1" dirty="0">
                <a:solidFill>
                  <a:srgbClr val="251CE2"/>
                </a:solidFill>
              </a:rPr>
              <a:t> </a:t>
            </a:r>
            <a:r>
              <a:rPr lang="en-US" sz="3200" b="1" dirty="0" err="1">
                <a:solidFill>
                  <a:srgbClr val="251CE2"/>
                </a:solidFill>
              </a:rPr>
              <a:t>hướng</a:t>
            </a:r>
            <a:r>
              <a:rPr lang="en-US" sz="3200" b="1" dirty="0">
                <a:solidFill>
                  <a:srgbClr val="251CE2"/>
                </a:solidFill>
              </a:rPr>
              <a:t> </a:t>
            </a:r>
            <a:r>
              <a:rPr lang="en-US" sz="3200" b="1" dirty="0" err="1">
                <a:solidFill>
                  <a:srgbClr val="251CE2"/>
                </a:solidFill>
              </a:rPr>
              <a:t>sáng</a:t>
            </a:r>
            <a:r>
              <a:rPr lang="en-US" sz="3200" b="1" dirty="0">
                <a:solidFill>
                  <a:srgbClr val="251CE2"/>
                </a:solidFill>
              </a:rPr>
              <a:t>. </a:t>
            </a:r>
            <a:r>
              <a:rPr lang="en-US" sz="3200" b="1" dirty="0" err="1">
                <a:solidFill>
                  <a:srgbClr val="251CE2"/>
                </a:solidFill>
              </a:rPr>
              <a:t>Hướng</a:t>
            </a:r>
            <a:r>
              <a:rPr lang="en-US" sz="3200" b="1" dirty="0">
                <a:solidFill>
                  <a:srgbClr val="251CE2"/>
                </a:solidFill>
              </a:rPr>
              <a:t> </a:t>
            </a:r>
            <a:r>
              <a:rPr lang="en-US" sz="3200" b="1" dirty="0" err="1">
                <a:solidFill>
                  <a:srgbClr val="251CE2"/>
                </a:solidFill>
              </a:rPr>
              <a:t>sáng</a:t>
            </a:r>
            <a:r>
              <a:rPr lang="en-US" sz="3200" b="1" dirty="0">
                <a:solidFill>
                  <a:srgbClr val="251CE2"/>
                </a:solidFill>
              </a:rPr>
              <a:t> </a:t>
            </a:r>
            <a:r>
              <a:rPr lang="en-US" sz="3200" b="1" dirty="0" err="1">
                <a:solidFill>
                  <a:srgbClr val="251CE2"/>
                </a:solidFill>
              </a:rPr>
              <a:t>là</a:t>
            </a:r>
            <a:r>
              <a:rPr lang="en-US" sz="3200" b="1" dirty="0">
                <a:solidFill>
                  <a:srgbClr val="251CE2"/>
                </a:solidFill>
              </a:rPr>
              <a:t> </a:t>
            </a:r>
            <a:r>
              <a:rPr lang="en-US" sz="3200" b="1" dirty="0" err="1">
                <a:solidFill>
                  <a:srgbClr val="251CE2"/>
                </a:solidFill>
              </a:rPr>
              <a:t>sự</a:t>
            </a:r>
            <a:r>
              <a:rPr lang="en-US" sz="3200" b="1" dirty="0">
                <a:solidFill>
                  <a:srgbClr val="251CE2"/>
                </a:solidFill>
              </a:rPr>
              <a:t> </a:t>
            </a:r>
            <a:r>
              <a:rPr lang="en-US" sz="3200" b="1" dirty="0" err="1">
                <a:solidFill>
                  <a:srgbClr val="251CE2"/>
                </a:solidFill>
              </a:rPr>
              <a:t>sinh</a:t>
            </a:r>
            <a:r>
              <a:rPr lang="en-US" sz="3200" b="1" dirty="0">
                <a:solidFill>
                  <a:srgbClr val="251CE2"/>
                </a:solidFill>
              </a:rPr>
              <a:t> </a:t>
            </a:r>
            <a:r>
              <a:rPr lang="en-US" sz="3200" b="1" dirty="0" err="1">
                <a:solidFill>
                  <a:srgbClr val="251CE2"/>
                </a:solidFill>
              </a:rPr>
              <a:t>trưởng</a:t>
            </a:r>
            <a:r>
              <a:rPr lang="en-US" sz="3200" b="1" dirty="0">
                <a:solidFill>
                  <a:srgbClr val="251CE2"/>
                </a:solidFill>
              </a:rPr>
              <a:t> (</a:t>
            </a:r>
            <a:r>
              <a:rPr lang="en-US" sz="3200" b="1" dirty="0" err="1">
                <a:solidFill>
                  <a:srgbClr val="251CE2"/>
                </a:solidFill>
              </a:rPr>
              <a:t>thân</a:t>
            </a:r>
            <a:r>
              <a:rPr lang="en-US" sz="3200" b="1" dirty="0">
                <a:solidFill>
                  <a:srgbClr val="251CE2"/>
                </a:solidFill>
              </a:rPr>
              <a:t>, </a:t>
            </a:r>
            <a:r>
              <a:rPr lang="en-US" sz="3200" b="1" dirty="0" err="1">
                <a:solidFill>
                  <a:srgbClr val="251CE2"/>
                </a:solidFill>
              </a:rPr>
              <a:t>cành</a:t>
            </a:r>
            <a:r>
              <a:rPr lang="en-US" sz="3200" b="1" dirty="0">
                <a:solidFill>
                  <a:srgbClr val="251CE2"/>
                </a:solidFill>
              </a:rPr>
              <a:t>) </a:t>
            </a:r>
            <a:r>
              <a:rPr lang="en-US" sz="3200" b="1" dirty="0" err="1">
                <a:solidFill>
                  <a:srgbClr val="251CE2"/>
                </a:solidFill>
              </a:rPr>
              <a:t>cây</a:t>
            </a:r>
            <a:r>
              <a:rPr lang="en-US" sz="3200" b="1" dirty="0">
                <a:solidFill>
                  <a:srgbClr val="251CE2"/>
                </a:solidFill>
              </a:rPr>
              <a:t> </a:t>
            </a:r>
            <a:r>
              <a:rPr lang="en-US" sz="3200" b="1" dirty="0" err="1">
                <a:solidFill>
                  <a:srgbClr val="251CE2"/>
                </a:solidFill>
              </a:rPr>
              <a:t>hướng</a:t>
            </a:r>
            <a:r>
              <a:rPr lang="en-US" sz="3200" b="1" dirty="0">
                <a:solidFill>
                  <a:srgbClr val="251CE2"/>
                </a:solidFill>
              </a:rPr>
              <a:t> </a:t>
            </a:r>
            <a:r>
              <a:rPr lang="en-US" sz="3200" b="1" dirty="0" err="1">
                <a:solidFill>
                  <a:srgbClr val="251CE2"/>
                </a:solidFill>
              </a:rPr>
              <a:t>về</a:t>
            </a:r>
            <a:r>
              <a:rPr lang="en-US" sz="3200" b="1" dirty="0">
                <a:solidFill>
                  <a:srgbClr val="251CE2"/>
                </a:solidFill>
              </a:rPr>
              <a:t> </a:t>
            </a:r>
            <a:r>
              <a:rPr lang="en-US" sz="3200" b="1" dirty="0" err="1">
                <a:solidFill>
                  <a:srgbClr val="251CE2"/>
                </a:solidFill>
              </a:rPr>
              <a:t>phía</a:t>
            </a:r>
            <a:r>
              <a:rPr lang="en-US" sz="3200" b="1" dirty="0">
                <a:solidFill>
                  <a:srgbClr val="251CE2"/>
                </a:solidFill>
              </a:rPr>
              <a:t> </a:t>
            </a:r>
            <a:r>
              <a:rPr lang="en-US" sz="3200" b="1" dirty="0" err="1">
                <a:solidFill>
                  <a:srgbClr val="251CE2"/>
                </a:solidFill>
              </a:rPr>
              <a:t>ánh</a:t>
            </a:r>
            <a:r>
              <a:rPr lang="en-US" sz="3200" b="1" dirty="0">
                <a:solidFill>
                  <a:srgbClr val="251CE2"/>
                </a:solidFill>
              </a:rPr>
              <a:t> </a:t>
            </a:r>
            <a:r>
              <a:rPr lang="en-US" sz="3200" b="1" dirty="0" err="1">
                <a:solidFill>
                  <a:srgbClr val="251CE2"/>
                </a:solidFill>
              </a:rPr>
              <a:t>sáng</a:t>
            </a:r>
            <a:r>
              <a:rPr lang="en-US" sz="3200" b="1" dirty="0">
                <a:solidFill>
                  <a:srgbClr val="251CE2"/>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2"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1"/>
      <p:bldP spid="4" grpId="2"/>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640715" y="254635"/>
            <a:ext cx="10295255" cy="583565"/>
          </a:xfrm>
          <a:prstGeom prst="rect">
            <a:avLst/>
          </a:prstGeom>
          <a:noFill/>
        </p:spPr>
        <p:txBody>
          <a:bodyPr wrap="square" rtlCol="0">
            <a:spAutoFit/>
          </a:bodyPr>
          <a:lstStyle/>
          <a:p>
            <a:r>
              <a:rPr lang="en-US" sz="3200" b="1" i="1" dirty="0">
                <a:solidFill>
                  <a:srgbClr val="FF0000"/>
                </a:solidFill>
              </a:rPr>
              <a:t>b/ </a:t>
            </a:r>
            <a:r>
              <a:rPr lang="en-US" sz="3200" b="1" i="1" dirty="0" err="1">
                <a:solidFill>
                  <a:srgbClr val="FF0000"/>
                </a:solidFill>
              </a:rPr>
              <a:t>Thí</a:t>
            </a:r>
            <a:r>
              <a:rPr lang="en-US" sz="3200" b="1" i="1" dirty="0">
                <a:solidFill>
                  <a:srgbClr val="FF0000"/>
                </a:solidFill>
              </a:rPr>
              <a:t> </a:t>
            </a:r>
            <a:r>
              <a:rPr lang="en-US" sz="3200" b="1" i="1" dirty="0" err="1">
                <a:solidFill>
                  <a:srgbClr val="FF0000"/>
                </a:solidFill>
              </a:rPr>
              <a:t>nghiệm</a:t>
            </a:r>
            <a:r>
              <a:rPr lang="en-US" sz="3200" b="1" i="1" dirty="0">
                <a:solidFill>
                  <a:srgbClr val="FF0000"/>
                </a:solidFill>
              </a:rPr>
              <a:t> 2: </a:t>
            </a:r>
            <a:r>
              <a:rPr lang="en-US" sz="3200" b="1" dirty="0"/>
              <a:t> </a:t>
            </a:r>
            <a:r>
              <a:rPr lang="en-US" sz="3200" b="1" dirty="0" err="1"/>
              <a:t>Tính</a:t>
            </a:r>
            <a:r>
              <a:rPr lang="en-US" sz="3200" b="1" dirty="0"/>
              <a:t> </a:t>
            </a:r>
            <a:r>
              <a:rPr lang="en-US" sz="3200" b="1" dirty="0" err="1"/>
              <a:t>hướng</a:t>
            </a:r>
            <a:r>
              <a:rPr lang="en-US" sz="3200" b="1" dirty="0"/>
              <a:t> </a:t>
            </a:r>
            <a:r>
              <a:rPr lang="en-US" sz="3200" b="1" dirty="0" err="1"/>
              <a:t>nước</a:t>
            </a:r>
            <a:endParaRPr lang="en-US" sz="3200" b="1" dirty="0"/>
          </a:p>
        </p:txBody>
      </p:sp>
      <p:sp>
        <p:nvSpPr>
          <p:cNvPr id="3" name="Text Box 2"/>
          <p:cNvSpPr txBox="1"/>
          <p:nvPr/>
        </p:nvSpPr>
        <p:spPr>
          <a:xfrm>
            <a:off x="795655" y="900430"/>
            <a:ext cx="6240780" cy="1076325"/>
          </a:xfrm>
          <a:prstGeom prst="rect">
            <a:avLst/>
          </a:prstGeom>
          <a:noFill/>
        </p:spPr>
        <p:txBody>
          <a:bodyPr wrap="square" rtlCol="0" anchor="t">
            <a:spAutoFit/>
          </a:bodyPr>
          <a:lstStyle/>
          <a:p>
            <a:r>
              <a:rPr lang="en-US" sz="3200" b="1" dirty="0">
                <a:solidFill>
                  <a:srgbClr val="FF0000"/>
                </a:solidFill>
              </a:rPr>
              <a:t>+ </a:t>
            </a:r>
            <a:r>
              <a:rPr lang="en-US" sz="3200" b="1" dirty="0" err="1">
                <a:solidFill>
                  <a:srgbClr val="FF0000"/>
                </a:solidFill>
              </a:rPr>
              <a:t>Chuẩn</a:t>
            </a:r>
            <a:r>
              <a:rPr lang="en-US" sz="3200" b="1" dirty="0">
                <a:solidFill>
                  <a:srgbClr val="FF0000"/>
                </a:solidFill>
              </a:rPr>
              <a:t> </a:t>
            </a:r>
            <a:r>
              <a:rPr lang="en-US" sz="3200" b="1" dirty="0" err="1">
                <a:solidFill>
                  <a:srgbClr val="FF0000"/>
                </a:solidFill>
              </a:rPr>
              <a:t>bị</a:t>
            </a:r>
            <a:r>
              <a:rPr lang="en-US" sz="3200" b="1" dirty="0">
                <a:solidFill>
                  <a:srgbClr val="FF0000"/>
                </a:solidFill>
              </a:rPr>
              <a:t>:  </a:t>
            </a:r>
            <a:r>
              <a:rPr lang="en-US" sz="3200" b="1" dirty="0" err="1">
                <a:solidFill>
                  <a:schemeClr val="tx1"/>
                </a:solidFill>
              </a:rPr>
              <a:t>Hai</a:t>
            </a:r>
            <a:r>
              <a:rPr lang="en-US" sz="3200" b="1" dirty="0">
                <a:solidFill>
                  <a:schemeClr val="tx1"/>
                </a:solidFill>
              </a:rPr>
              <a:t> </a:t>
            </a:r>
            <a:r>
              <a:rPr lang="en-US" sz="3200" b="1" dirty="0" err="1">
                <a:solidFill>
                  <a:schemeClr val="tx1"/>
                </a:solidFill>
              </a:rPr>
              <a:t>chậu</a:t>
            </a:r>
            <a:r>
              <a:rPr lang="en-US" sz="3200" b="1" dirty="0">
                <a:solidFill>
                  <a:schemeClr val="tx1"/>
                </a:solidFill>
              </a:rPr>
              <a:t> </a:t>
            </a:r>
            <a:r>
              <a:rPr lang="en-US" sz="3200" b="1" dirty="0" err="1">
                <a:solidFill>
                  <a:schemeClr val="tx1"/>
                </a:solidFill>
              </a:rPr>
              <a:t>cây</a:t>
            </a:r>
            <a:r>
              <a:rPr lang="en-US" sz="3200" b="1" dirty="0">
                <a:solidFill>
                  <a:schemeClr val="tx1"/>
                </a:solidFill>
              </a:rPr>
              <a:t> </a:t>
            </a:r>
            <a:r>
              <a:rPr lang="en-US" sz="3200" b="1" dirty="0" err="1">
                <a:solidFill>
                  <a:schemeClr val="tx1"/>
                </a:solidFill>
              </a:rPr>
              <a:t>và</a:t>
            </a:r>
            <a:r>
              <a:rPr lang="en-US" sz="3200" b="1" dirty="0">
                <a:solidFill>
                  <a:schemeClr val="tx1"/>
                </a:solidFill>
              </a:rPr>
              <a:t> </a:t>
            </a:r>
            <a:r>
              <a:rPr lang="en-US" sz="3200" b="1" dirty="0" err="1">
                <a:solidFill>
                  <a:schemeClr val="tx1"/>
                </a:solidFill>
              </a:rPr>
              <a:t>hai</a:t>
            </a:r>
            <a:r>
              <a:rPr lang="en-US" sz="3200" b="1" dirty="0">
                <a:solidFill>
                  <a:schemeClr val="tx1"/>
                </a:solidFill>
              </a:rPr>
              <a:t> </a:t>
            </a:r>
            <a:r>
              <a:rPr lang="en-US" sz="3200" b="1" dirty="0" err="1">
                <a:solidFill>
                  <a:schemeClr val="tx1"/>
                </a:solidFill>
              </a:rPr>
              <a:t>hộp</a:t>
            </a:r>
            <a:r>
              <a:rPr lang="en-US" sz="3200" b="1" dirty="0">
                <a:solidFill>
                  <a:schemeClr val="tx1"/>
                </a:solidFill>
              </a:rPr>
              <a:t> </a:t>
            </a:r>
            <a:r>
              <a:rPr lang="en-US" sz="3200" b="1" dirty="0" err="1">
                <a:solidFill>
                  <a:schemeClr val="tx1"/>
                </a:solidFill>
              </a:rPr>
              <a:t>chứa</a:t>
            </a:r>
            <a:r>
              <a:rPr lang="en-US" sz="3200" b="1" dirty="0">
                <a:solidFill>
                  <a:schemeClr val="tx1"/>
                </a:solidFill>
              </a:rPr>
              <a:t> </a:t>
            </a:r>
            <a:r>
              <a:rPr lang="en-US" sz="3200" b="1" dirty="0" err="1">
                <a:solidFill>
                  <a:schemeClr val="tx1"/>
                </a:solidFill>
              </a:rPr>
              <a:t>mùn</a:t>
            </a:r>
            <a:r>
              <a:rPr lang="en-US" sz="3200" b="1" dirty="0">
                <a:solidFill>
                  <a:schemeClr val="tx1"/>
                </a:solidFill>
              </a:rPr>
              <a:t> </a:t>
            </a:r>
            <a:r>
              <a:rPr lang="en-US" sz="3200" b="1" dirty="0" err="1">
                <a:solidFill>
                  <a:schemeClr val="tx1"/>
                </a:solidFill>
              </a:rPr>
              <a:t>cưa</a:t>
            </a:r>
            <a:r>
              <a:rPr lang="en-US" sz="3200" b="1" dirty="0">
                <a:solidFill>
                  <a:schemeClr val="tx1"/>
                </a:solidFill>
              </a:rPr>
              <a:t> (A </a:t>
            </a:r>
            <a:r>
              <a:rPr lang="en-US" sz="3200" b="1" dirty="0" err="1">
                <a:solidFill>
                  <a:schemeClr val="tx1"/>
                </a:solidFill>
              </a:rPr>
              <a:t>và</a:t>
            </a:r>
            <a:r>
              <a:rPr lang="en-US" sz="3200" b="1" dirty="0">
                <a:solidFill>
                  <a:schemeClr val="tx1"/>
                </a:solidFill>
              </a:rPr>
              <a:t> B).</a:t>
            </a:r>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339330" y="157480"/>
            <a:ext cx="2290445" cy="2339340"/>
          </a:xfrm>
          <a:prstGeom prst="rect">
            <a:avLst/>
          </a:prstGeom>
        </p:spPr>
      </p:pic>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721215" y="157480"/>
            <a:ext cx="2290445" cy="2339340"/>
          </a:xfrm>
          <a:prstGeom prst="rect">
            <a:avLst/>
          </a:prstGeom>
        </p:spPr>
      </p:pic>
      <p:sp>
        <p:nvSpPr>
          <p:cNvPr id="6" name="Text Box 5"/>
          <p:cNvSpPr txBox="1"/>
          <p:nvPr/>
        </p:nvSpPr>
        <p:spPr>
          <a:xfrm>
            <a:off x="8545830" y="1821180"/>
            <a:ext cx="632460" cy="521970"/>
          </a:xfrm>
          <a:prstGeom prst="rect">
            <a:avLst/>
          </a:prstGeom>
          <a:noFill/>
        </p:spPr>
        <p:txBody>
          <a:bodyPr wrap="square" rtlCol="0">
            <a:spAutoFit/>
            <a:scene3d>
              <a:camera prst="orthographicFront"/>
              <a:lightRig rig="threePt" dir="t"/>
            </a:scene3d>
          </a:bodyPr>
          <a:lstStyle/>
          <a:p>
            <a:pPr algn="ctr"/>
            <a:r>
              <a:rPr lang="en-US" sz="2800" b="1">
                <a:ln w="22225">
                  <a:solidFill>
                    <a:schemeClr val="accent2"/>
                  </a:solidFill>
                  <a:prstDash val="solid"/>
                </a:ln>
                <a:solidFill>
                  <a:schemeClr val="accent2">
                    <a:lumMod val="40000"/>
                    <a:lumOff val="60000"/>
                  </a:schemeClr>
                </a:solidFill>
                <a:effectLst/>
              </a:rPr>
              <a:t>A</a:t>
            </a:r>
          </a:p>
        </p:txBody>
      </p:sp>
      <p:sp>
        <p:nvSpPr>
          <p:cNvPr id="7" name="Text Box 6"/>
          <p:cNvSpPr txBox="1"/>
          <p:nvPr/>
        </p:nvSpPr>
        <p:spPr>
          <a:xfrm>
            <a:off x="10687685" y="1821180"/>
            <a:ext cx="632460" cy="521970"/>
          </a:xfrm>
          <a:prstGeom prst="rect">
            <a:avLst/>
          </a:prstGeom>
          <a:noFill/>
        </p:spPr>
        <p:txBody>
          <a:bodyPr wrap="square" rtlCol="0">
            <a:spAutoFit/>
            <a:scene3d>
              <a:camera prst="orthographicFront"/>
              <a:lightRig rig="threePt" dir="t"/>
            </a:scene3d>
          </a:bodyPr>
          <a:lstStyle/>
          <a:p>
            <a:pPr algn="ctr"/>
            <a:r>
              <a:rPr lang="en-US" sz="2800" b="1" dirty="0">
                <a:ln w="22225">
                  <a:solidFill>
                    <a:schemeClr val="accent2"/>
                  </a:solidFill>
                  <a:prstDash val="solid"/>
                </a:ln>
                <a:solidFill>
                  <a:schemeClr val="accent2">
                    <a:lumMod val="40000"/>
                    <a:lumOff val="60000"/>
                  </a:schemeClr>
                </a:solidFill>
                <a:effectLst/>
              </a:rPr>
              <a:t>B</a:t>
            </a:r>
          </a:p>
        </p:txBody>
      </p:sp>
      <p:sp>
        <p:nvSpPr>
          <p:cNvPr id="8" name="Text Box 7"/>
          <p:cNvSpPr txBox="1"/>
          <p:nvPr/>
        </p:nvSpPr>
        <p:spPr>
          <a:xfrm>
            <a:off x="795655" y="2038985"/>
            <a:ext cx="2540000" cy="583565"/>
          </a:xfrm>
          <a:prstGeom prst="rect">
            <a:avLst/>
          </a:prstGeom>
          <a:noFill/>
        </p:spPr>
        <p:txBody>
          <a:bodyPr wrap="square" rtlCol="0" anchor="t">
            <a:spAutoFit/>
          </a:bodyPr>
          <a:lstStyle/>
          <a:p>
            <a:r>
              <a:rPr lang="en-US" sz="3200" b="1" dirty="0">
                <a:solidFill>
                  <a:srgbClr val="FF0000"/>
                </a:solidFill>
              </a:rPr>
              <a:t>+/ </a:t>
            </a:r>
            <a:r>
              <a:rPr lang="en-US" sz="3200" b="1" dirty="0" err="1">
                <a:solidFill>
                  <a:srgbClr val="FF0000"/>
                </a:solidFill>
              </a:rPr>
              <a:t>Tiến</a:t>
            </a:r>
            <a:r>
              <a:rPr lang="en-US" sz="3200" b="1" dirty="0">
                <a:solidFill>
                  <a:srgbClr val="FF0000"/>
                </a:solidFill>
              </a:rPr>
              <a:t> </a:t>
            </a:r>
            <a:r>
              <a:rPr lang="en-US" sz="3200" b="1" dirty="0" err="1">
                <a:solidFill>
                  <a:srgbClr val="FF0000"/>
                </a:solidFill>
              </a:rPr>
              <a:t>hành</a:t>
            </a:r>
            <a:r>
              <a:rPr lang="en-US" sz="3200" b="1" dirty="0">
                <a:solidFill>
                  <a:srgbClr val="FF0000"/>
                </a:solidFill>
              </a:rPr>
              <a:t>:</a:t>
            </a:r>
          </a:p>
        </p:txBody>
      </p:sp>
      <p:sp>
        <p:nvSpPr>
          <p:cNvPr id="9" name="Text Box 8"/>
          <p:cNvSpPr txBox="1"/>
          <p:nvPr/>
        </p:nvSpPr>
        <p:spPr>
          <a:xfrm>
            <a:off x="960755" y="2759075"/>
            <a:ext cx="11049635" cy="3538220"/>
          </a:xfrm>
          <a:prstGeom prst="rect">
            <a:avLst/>
          </a:prstGeom>
          <a:noFill/>
        </p:spPr>
        <p:txBody>
          <a:bodyPr wrap="square" rtlCol="0" anchor="t">
            <a:spAutoFit/>
          </a:bodyPr>
          <a:lstStyle/>
          <a:p>
            <a:pPr algn="just"/>
            <a:r>
              <a:rPr lang="en-US" sz="3200" b="1" i="1" dirty="0">
                <a:solidFill>
                  <a:srgbClr val="FF0000"/>
                </a:solidFill>
              </a:rPr>
              <a:t>- </a:t>
            </a:r>
            <a:r>
              <a:rPr lang="en-US" sz="3200" b="1" i="1" dirty="0" err="1">
                <a:solidFill>
                  <a:srgbClr val="FF0000"/>
                </a:solidFill>
              </a:rPr>
              <a:t>Bước</a:t>
            </a:r>
            <a:r>
              <a:rPr lang="en-US" sz="3200" b="1" i="1" dirty="0">
                <a:solidFill>
                  <a:srgbClr val="FF0000"/>
                </a:solidFill>
              </a:rPr>
              <a:t> 1.</a:t>
            </a:r>
            <a:r>
              <a:rPr lang="en-US" sz="3200" b="1" dirty="0"/>
              <a:t> </a:t>
            </a:r>
            <a:r>
              <a:rPr lang="en-US" sz="3200" b="1" dirty="0" err="1"/>
              <a:t>Trồng</a:t>
            </a:r>
            <a:r>
              <a:rPr lang="en-US" sz="3200" b="1" dirty="0"/>
              <a:t> 2 </a:t>
            </a:r>
            <a:r>
              <a:rPr lang="en-US" sz="3200" b="1" dirty="0" err="1"/>
              <a:t>cây</a:t>
            </a:r>
            <a:r>
              <a:rPr lang="en-US" sz="3200" b="1" dirty="0"/>
              <a:t> con </a:t>
            </a:r>
            <a:r>
              <a:rPr lang="en-US" sz="3200" b="1" dirty="0" err="1"/>
              <a:t>vào</a:t>
            </a:r>
            <a:r>
              <a:rPr lang="en-US" sz="3200" b="1" dirty="0"/>
              <a:t> </a:t>
            </a:r>
            <a:r>
              <a:rPr lang="en-US" sz="3200" b="1" dirty="0" err="1"/>
              <a:t>hai</a:t>
            </a:r>
            <a:r>
              <a:rPr lang="en-US" sz="3200" b="1" dirty="0"/>
              <a:t> </a:t>
            </a:r>
            <a:r>
              <a:rPr lang="en-US" sz="3200" b="1" dirty="0" err="1"/>
              <a:t>hộp</a:t>
            </a:r>
            <a:r>
              <a:rPr lang="en-US" sz="3200" b="1" dirty="0"/>
              <a:t> </a:t>
            </a:r>
            <a:r>
              <a:rPr lang="en-US" sz="3200" b="1" dirty="0" err="1"/>
              <a:t>chứa</a:t>
            </a:r>
            <a:r>
              <a:rPr lang="en-US" sz="3200" b="1" dirty="0"/>
              <a:t> </a:t>
            </a:r>
            <a:r>
              <a:rPr lang="en-US" sz="3200" b="1" dirty="0" err="1"/>
              <a:t>mùn</a:t>
            </a:r>
            <a:r>
              <a:rPr lang="en-US" sz="3200" b="1" dirty="0"/>
              <a:t> </a:t>
            </a:r>
            <a:r>
              <a:rPr lang="en-US" sz="3200" b="1" dirty="0" err="1"/>
              <a:t>cưa</a:t>
            </a:r>
            <a:r>
              <a:rPr lang="en-US" sz="3200" b="1" dirty="0"/>
              <a:t> (A </a:t>
            </a:r>
            <a:r>
              <a:rPr lang="en-US" sz="3200" b="1" dirty="0" err="1"/>
              <a:t>và</a:t>
            </a:r>
            <a:r>
              <a:rPr lang="en-US" sz="3200" b="1" dirty="0"/>
              <a:t> B).</a:t>
            </a:r>
          </a:p>
          <a:p>
            <a:pPr algn="just"/>
            <a:r>
              <a:rPr lang="en-US" sz="3200" b="1" i="1" dirty="0">
                <a:solidFill>
                  <a:srgbClr val="FF0000"/>
                </a:solidFill>
              </a:rPr>
              <a:t>- </a:t>
            </a:r>
            <a:r>
              <a:rPr lang="en-US" sz="3200" b="1" i="1" dirty="0" err="1">
                <a:solidFill>
                  <a:srgbClr val="FF0000"/>
                </a:solidFill>
              </a:rPr>
              <a:t>Bước</a:t>
            </a:r>
            <a:r>
              <a:rPr lang="en-US" sz="3200" b="1" i="1" dirty="0">
                <a:solidFill>
                  <a:srgbClr val="FF0000"/>
                </a:solidFill>
              </a:rPr>
              <a:t> 2.</a:t>
            </a:r>
            <a:r>
              <a:rPr lang="en-US" sz="3200" b="1" i="1" dirty="0"/>
              <a:t> </a:t>
            </a:r>
            <a:r>
              <a:rPr lang="en-US" sz="3200" b="1" dirty="0"/>
              <a:t>Ở </a:t>
            </a:r>
            <a:r>
              <a:rPr lang="en-US" sz="3200" b="1" dirty="0" err="1"/>
              <a:t>hộp</a:t>
            </a:r>
            <a:r>
              <a:rPr lang="en-US" sz="3200" b="1" dirty="0"/>
              <a:t> A, </a:t>
            </a:r>
            <a:r>
              <a:rPr lang="en-US" sz="3200" b="1" dirty="0" err="1"/>
              <a:t>tưới</a:t>
            </a:r>
            <a:r>
              <a:rPr lang="en-US" sz="3200" b="1" dirty="0"/>
              <a:t> </a:t>
            </a:r>
            <a:r>
              <a:rPr lang="en-US" sz="3200" b="1" dirty="0" err="1"/>
              <a:t>nước</a:t>
            </a:r>
            <a:r>
              <a:rPr lang="en-US" sz="3200" b="1" dirty="0"/>
              <a:t> </a:t>
            </a:r>
            <a:r>
              <a:rPr lang="en-US" sz="3200" b="1" dirty="0" err="1"/>
              <a:t>cho</a:t>
            </a:r>
            <a:r>
              <a:rPr lang="en-US" sz="3200" b="1" dirty="0"/>
              <a:t> </a:t>
            </a:r>
            <a:r>
              <a:rPr lang="en-US" sz="3200" b="1" dirty="0" err="1"/>
              <a:t>cây</a:t>
            </a:r>
            <a:r>
              <a:rPr lang="en-US" sz="3200" b="1" dirty="0"/>
              <a:t> </a:t>
            </a:r>
            <a:r>
              <a:rPr lang="en-US" sz="3200" b="1" dirty="0" err="1"/>
              <a:t>bình</a:t>
            </a:r>
            <a:r>
              <a:rPr lang="en-US" sz="3200" b="1" dirty="0"/>
              <a:t> </a:t>
            </a:r>
            <a:r>
              <a:rPr lang="en-US" sz="3200" b="1" dirty="0" err="1"/>
              <a:t>thường</a:t>
            </a:r>
            <a:r>
              <a:rPr lang="en-US" sz="3200" b="1" dirty="0"/>
              <a:t>, </a:t>
            </a:r>
            <a:r>
              <a:rPr lang="en-US" sz="3200" b="1" dirty="0" err="1"/>
              <a:t>còn</a:t>
            </a:r>
            <a:r>
              <a:rPr lang="en-US" sz="3200" b="1" dirty="0"/>
              <a:t> </a:t>
            </a:r>
            <a:r>
              <a:rPr lang="en-US" sz="3200" b="1" dirty="0" err="1"/>
              <a:t>hộp</a:t>
            </a:r>
            <a:r>
              <a:rPr lang="en-US" sz="3200" b="1" dirty="0"/>
              <a:t> B </a:t>
            </a:r>
            <a:r>
              <a:rPr lang="en-US" sz="3200" b="1" dirty="0" err="1"/>
              <a:t>không</a:t>
            </a:r>
            <a:r>
              <a:rPr lang="en-US" sz="3200" b="1" dirty="0"/>
              <a:t> </a:t>
            </a:r>
            <a:r>
              <a:rPr lang="en-US" sz="3200" b="1" dirty="0" err="1"/>
              <a:t>tưới</a:t>
            </a:r>
            <a:r>
              <a:rPr lang="en-US" sz="3200" b="1" dirty="0"/>
              <a:t> </a:t>
            </a:r>
            <a:r>
              <a:rPr lang="en-US" sz="3200" b="1" dirty="0" err="1"/>
              <a:t>nước</a:t>
            </a:r>
            <a:r>
              <a:rPr lang="en-US" sz="3200" b="1" dirty="0"/>
              <a:t> </a:t>
            </a:r>
            <a:r>
              <a:rPr lang="en-US" sz="3200" b="1" dirty="0" err="1"/>
              <a:t>mà</a:t>
            </a:r>
            <a:r>
              <a:rPr lang="en-US" sz="3200" b="1" dirty="0"/>
              <a:t> </a:t>
            </a:r>
            <a:r>
              <a:rPr lang="en-US" sz="3200" b="1" dirty="0" err="1"/>
              <a:t>đặt</a:t>
            </a:r>
            <a:r>
              <a:rPr lang="en-US" sz="3200" b="1" dirty="0"/>
              <a:t> </a:t>
            </a:r>
            <a:r>
              <a:rPr lang="en-US" sz="3200" b="1" dirty="0" err="1"/>
              <a:t>cốc</a:t>
            </a:r>
            <a:r>
              <a:rPr lang="en-US" sz="3200" b="1" dirty="0"/>
              <a:t> </a:t>
            </a:r>
            <a:r>
              <a:rPr lang="en-US" sz="3200" b="1" dirty="0" err="1"/>
              <a:t>giấy</a:t>
            </a:r>
            <a:r>
              <a:rPr lang="en-US" sz="3200" b="1" dirty="0"/>
              <a:t> </a:t>
            </a:r>
            <a:r>
              <a:rPr lang="en-US" sz="3200" b="1" dirty="0" err="1"/>
              <a:t>có</a:t>
            </a:r>
            <a:r>
              <a:rPr lang="en-US" sz="3200" b="1" dirty="0"/>
              <a:t> </a:t>
            </a:r>
            <a:r>
              <a:rPr lang="en-US" sz="3200" b="1" dirty="0" err="1"/>
              <a:t>thể</a:t>
            </a:r>
            <a:r>
              <a:rPr lang="en-US" sz="3200" b="1" dirty="0"/>
              <a:t> </a:t>
            </a:r>
            <a:r>
              <a:rPr lang="en-US" sz="3200" b="1" dirty="0" err="1"/>
              <a:t>thấm</a:t>
            </a:r>
            <a:r>
              <a:rPr lang="en-US" sz="3200" b="1" dirty="0"/>
              <a:t> </a:t>
            </a:r>
            <a:r>
              <a:rPr lang="en-US" sz="3200" b="1" dirty="0" err="1"/>
              <a:t>nước</a:t>
            </a:r>
            <a:r>
              <a:rPr lang="en-US" sz="3200" b="1" dirty="0"/>
              <a:t> </a:t>
            </a:r>
            <a:r>
              <a:rPr lang="en-US" sz="3200" b="1" dirty="0" err="1"/>
              <a:t>ra</a:t>
            </a:r>
            <a:r>
              <a:rPr lang="en-US" sz="3200" b="1" dirty="0"/>
              <a:t> </a:t>
            </a:r>
            <a:r>
              <a:rPr lang="en-US" sz="3200" b="1" dirty="0" err="1"/>
              <a:t>ngoài</a:t>
            </a:r>
            <a:r>
              <a:rPr lang="en-US" sz="3200" b="1" dirty="0"/>
              <a:t>. </a:t>
            </a:r>
            <a:r>
              <a:rPr lang="en-US" sz="3200" b="1" dirty="0" err="1"/>
              <a:t>Hàng</a:t>
            </a:r>
            <a:r>
              <a:rPr lang="en-US" sz="3200" b="1" dirty="0"/>
              <a:t> </a:t>
            </a:r>
            <a:r>
              <a:rPr lang="en-US" sz="3200" b="1" dirty="0" err="1"/>
              <a:t>ngày</a:t>
            </a:r>
            <a:r>
              <a:rPr lang="en-US" sz="3200" b="1" dirty="0"/>
              <a:t> </a:t>
            </a:r>
            <a:r>
              <a:rPr lang="en-US" sz="3200" b="1" dirty="0" err="1"/>
              <a:t>vẫn</a:t>
            </a:r>
            <a:r>
              <a:rPr lang="en-US" sz="3200" b="1" dirty="0"/>
              <a:t> </a:t>
            </a:r>
            <a:r>
              <a:rPr lang="en-US" sz="3200" b="1" dirty="0" err="1"/>
              <a:t>bổ</a:t>
            </a:r>
            <a:r>
              <a:rPr lang="en-US" sz="3200" b="1" dirty="0"/>
              <a:t> sung </a:t>
            </a:r>
            <a:r>
              <a:rPr lang="en-US" sz="3200" b="1" dirty="0" err="1"/>
              <a:t>nước</a:t>
            </a:r>
            <a:r>
              <a:rPr lang="en-US" sz="3200" b="1" dirty="0"/>
              <a:t> </a:t>
            </a:r>
            <a:r>
              <a:rPr lang="en-US" sz="3200" b="1" dirty="0" err="1"/>
              <a:t>vào</a:t>
            </a:r>
            <a:r>
              <a:rPr lang="en-US" sz="3200" b="1" dirty="0"/>
              <a:t> </a:t>
            </a:r>
            <a:r>
              <a:rPr lang="en-US" sz="3200" b="1" dirty="0" err="1"/>
              <a:t>cốc</a:t>
            </a:r>
            <a:r>
              <a:rPr lang="en-US" sz="3200" b="1" dirty="0"/>
              <a:t> </a:t>
            </a:r>
            <a:r>
              <a:rPr lang="en-US" sz="3200" b="1" dirty="0" err="1"/>
              <a:t>để</a:t>
            </a:r>
            <a:r>
              <a:rPr lang="en-US" sz="3200" b="1" dirty="0"/>
              <a:t> </a:t>
            </a:r>
            <a:r>
              <a:rPr lang="en-US" sz="3200" b="1" dirty="0" err="1"/>
              <a:t>nước</a:t>
            </a:r>
            <a:r>
              <a:rPr lang="en-US" sz="3200" b="1" dirty="0"/>
              <a:t> </a:t>
            </a:r>
            <a:r>
              <a:rPr lang="en-US" sz="3200" b="1" dirty="0" err="1"/>
              <a:t>từ</a:t>
            </a:r>
            <a:r>
              <a:rPr lang="en-US" sz="3200" b="1" dirty="0"/>
              <a:t> </a:t>
            </a:r>
            <a:r>
              <a:rPr lang="en-US" sz="3200" b="1" dirty="0" err="1"/>
              <a:t>trong</a:t>
            </a:r>
            <a:r>
              <a:rPr lang="en-US" sz="3200" b="1" dirty="0"/>
              <a:t> </a:t>
            </a:r>
            <a:r>
              <a:rPr lang="en-US" sz="3200" b="1" dirty="0" err="1"/>
              <a:t>cốc</a:t>
            </a:r>
            <a:r>
              <a:rPr lang="en-US" sz="3200" b="1" dirty="0"/>
              <a:t> </a:t>
            </a:r>
            <a:r>
              <a:rPr lang="en-US" sz="3200" b="1" dirty="0" err="1"/>
              <a:t>thấm</a:t>
            </a:r>
            <a:r>
              <a:rPr lang="en-US" sz="3200" b="1" dirty="0"/>
              <a:t> </a:t>
            </a:r>
            <a:r>
              <a:rPr lang="en-US" sz="3200" b="1" dirty="0" err="1"/>
              <a:t>dần</a:t>
            </a:r>
            <a:r>
              <a:rPr lang="en-US" sz="3200" b="1" dirty="0"/>
              <a:t> </a:t>
            </a:r>
            <a:r>
              <a:rPr lang="en-US" sz="3200" b="1" dirty="0" err="1"/>
              <a:t>ra</a:t>
            </a:r>
            <a:r>
              <a:rPr lang="en-US" sz="3200" b="1" dirty="0"/>
              <a:t> </a:t>
            </a:r>
            <a:r>
              <a:rPr lang="en-US" sz="3200" b="1" dirty="0" err="1"/>
              <a:t>mùn</a:t>
            </a:r>
            <a:r>
              <a:rPr lang="en-US" sz="3200" b="1" dirty="0"/>
              <a:t> </a:t>
            </a:r>
            <a:r>
              <a:rPr lang="en-US" sz="3200" b="1" dirty="0" err="1"/>
              <a:t>cưa</a:t>
            </a:r>
            <a:r>
              <a:rPr lang="en-US" sz="3200" b="1" dirty="0"/>
              <a:t>. </a:t>
            </a:r>
          </a:p>
          <a:p>
            <a:pPr algn="just"/>
            <a:r>
              <a:rPr lang="en-US" sz="3200" b="1" i="1" dirty="0">
                <a:solidFill>
                  <a:srgbClr val="FF0000"/>
                </a:solidFill>
              </a:rPr>
              <a:t>- </a:t>
            </a:r>
            <a:r>
              <a:rPr lang="en-US" sz="3200" b="1" i="1" dirty="0" err="1">
                <a:solidFill>
                  <a:srgbClr val="FF0000"/>
                </a:solidFill>
              </a:rPr>
              <a:t>Bước</a:t>
            </a:r>
            <a:r>
              <a:rPr lang="en-US" sz="3200" b="1" i="1" dirty="0">
                <a:solidFill>
                  <a:srgbClr val="FF0000"/>
                </a:solidFill>
              </a:rPr>
              <a:t> 3.</a:t>
            </a:r>
            <a:r>
              <a:rPr lang="en-US" sz="3200" b="1" dirty="0"/>
              <a:t> </a:t>
            </a:r>
            <a:r>
              <a:rPr lang="en-US" sz="3200" b="1" dirty="0" err="1"/>
              <a:t>Gạt</a:t>
            </a:r>
            <a:r>
              <a:rPr lang="en-US" sz="3200" b="1" dirty="0"/>
              <a:t> </a:t>
            </a:r>
            <a:r>
              <a:rPr lang="en-US" sz="3200" b="1" dirty="0" err="1"/>
              <a:t>lớp</a:t>
            </a:r>
            <a:r>
              <a:rPr lang="en-US" sz="3200" b="1" dirty="0"/>
              <a:t> </a:t>
            </a:r>
            <a:r>
              <a:rPr lang="en-US" sz="3200" b="1" dirty="0" err="1"/>
              <a:t>mùn</a:t>
            </a:r>
            <a:r>
              <a:rPr lang="en-US" sz="3200" b="1" dirty="0"/>
              <a:t> </a:t>
            </a:r>
            <a:r>
              <a:rPr lang="en-US" sz="3200" b="1" dirty="0" err="1"/>
              <a:t>cưa</a:t>
            </a:r>
            <a:r>
              <a:rPr lang="en-US" sz="3200" b="1" dirty="0"/>
              <a:t> </a:t>
            </a:r>
            <a:r>
              <a:rPr lang="en-US" sz="3200" b="1" dirty="0" err="1"/>
              <a:t>và</a:t>
            </a:r>
            <a:r>
              <a:rPr lang="en-US" sz="3200" b="1" dirty="0"/>
              <a:t> </a:t>
            </a:r>
            <a:r>
              <a:rPr lang="en-US" sz="3200" b="1" dirty="0" err="1"/>
              <a:t>nhấc</a:t>
            </a:r>
            <a:r>
              <a:rPr lang="en-US" sz="3200" b="1" dirty="0"/>
              <a:t> </a:t>
            </a:r>
            <a:r>
              <a:rPr lang="en-US" sz="3200" b="1" dirty="0" err="1"/>
              <a:t>thẳng</a:t>
            </a:r>
            <a:r>
              <a:rPr lang="en-US" sz="3200" b="1" dirty="0"/>
              <a:t> </a:t>
            </a:r>
            <a:r>
              <a:rPr lang="en-US" sz="3200" b="1" dirty="0" err="1"/>
              <a:t>cây</a:t>
            </a:r>
            <a:r>
              <a:rPr lang="en-US" sz="3200" b="1" dirty="0"/>
              <a:t> </a:t>
            </a:r>
            <a:r>
              <a:rPr lang="en-US" sz="3200" b="1" dirty="0" err="1"/>
              <a:t>lên</a:t>
            </a:r>
            <a:r>
              <a:rPr lang="en-US" sz="3200" b="1" dirty="0"/>
              <a:t>. </a:t>
            </a:r>
            <a:r>
              <a:rPr lang="en-US" sz="3200" b="1" dirty="0" err="1"/>
              <a:t>Quan</a:t>
            </a:r>
            <a:r>
              <a:rPr lang="en-US" sz="3200" b="1" dirty="0"/>
              <a:t> </a:t>
            </a:r>
            <a:r>
              <a:rPr lang="en-US" sz="3200" b="1" dirty="0" err="1"/>
              <a:t>sát</a:t>
            </a:r>
            <a:r>
              <a:rPr lang="en-US" sz="3200" b="1" dirty="0"/>
              <a:t> </a:t>
            </a:r>
            <a:r>
              <a:rPr lang="en-US" sz="3200" b="1" dirty="0" err="1"/>
              <a:t>hướng</a:t>
            </a:r>
            <a:r>
              <a:rPr lang="en-US" sz="3200" b="1" dirty="0"/>
              <a:t> </a:t>
            </a:r>
            <a:r>
              <a:rPr lang="en-US" sz="3200" b="1" dirty="0" err="1"/>
              <a:t>mọc</a:t>
            </a:r>
            <a:r>
              <a:rPr lang="en-US" sz="3200" b="1" dirty="0"/>
              <a:t> </a:t>
            </a:r>
            <a:r>
              <a:rPr lang="en-US" sz="3200" b="1" dirty="0" err="1"/>
              <a:t>của</a:t>
            </a:r>
            <a:r>
              <a:rPr lang="en-US" sz="3200" b="1" dirty="0"/>
              <a:t> </a:t>
            </a:r>
            <a:r>
              <a:rPr lang="en-US" sz="3200" b="1" dirty="0" err="1"/>
              <a:t>rễ</a:t>
            </a:r>
            <a:r>
              <a:rPr lang="en-US" sz="3200" b="1" dirty="0"/>
              <a:t> </a:t>
            </a:r>
            <a:r>
              <a:rPr lang="en-US" sz="3200" b="1" dirty="0" err="1"/>
              <a:t>cây</a:t>
            </a:r>
            <a:r>
              <a:rPr lang="en-US" sz="3200" b="1" dirty="0"/>
              <a:t> non </a:t>
            </a:r>
            <a:r>
              <a:rPr lang="en-US" sz="3200" b="1" dirty="0" err="1"/>
              <a:t>trong</a:t>
            </a:r>
            <a:r>
              <a:rPr lang="en-US" sz="3200" b="1" dirty="0"/>
              <a:t> </a:t>
            </a:r>
            <a:r>
              <a:rPr lang="en-US" sz="3200" b="1" dirty="0" err="1"/>
              <a:t>các</a:t>
            </a:r>
            <a:r>
              <a:rPr lang="en-US" sz="3200" b="1" dirty="0"/>
              <a:t> </a:t>
            </a:r>
            <a:r>
              <a:rPr lang="en-US" sz="3200" b="1" dirty="0" err="1"/>
              <a:t>hộp</a:t>
            </a:r>
            <a:r>
              <a:rPr lang="en-US" sz="3200" b="1" dirty="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2"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2"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2" nodeType="click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ppt_x"/>
                                          </p:val>
                                        </p:tav>
                                        <p:tav tm="100000">
                                          <p:val>
                                            <p:strVal val="#ppt_x"/>
                                          </p:val>
                                        </p:tav>
                                      </p:tavLst>
                                    </p:anim>
                                    <p:anim calcmode="lin" valueType="num">
                                      <p:cBhvr additive="base">
                                        <p:cTn id="3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additive="base">
                                        <p:cTn id="43" dur="500" fill="hold"/>
                                        <p:tgtEl>
                                          <p:spTgt spid="8"/>
                                        </p:tgtEl>
                                        <p:attrNameLst>
                                          <p:attrName>ppt_x</p:attrName>
                                        </p:attrNameLst>
                                      </p:cBhvr>
                                      <p:tavLst>
                                        <p:tav tm="0">
                                          <p:val>
                                            <p:strVal val="#ppt_x"/>
                                          </p:val>
                                        </p:tav>
                                        <p:tav tm="100000">
                                          <p:val>
                                            <p:strVal val="#ppt_x"/>
                                          </p:val>
                                        </p:tav>
                                      </p:tavLst>
                                    </p:anim>
                                    <p:anim calcmode="lin" valueType="num">
                                      <p:cBhvr additive="base">
                                        <p:cTn id="4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ppt_x"/>
                                          </p:val>
                                        </p:tav>
                                        <p:tav tm="100000">
                                          <p:val>
                                            <p:strVal val="#ppt_x"/>
                                          </p:val>
                                        </p:tav>
                                      </p:tavLst>
                                    </p:anim>
                                    <p:anim calcmode="lin" valueType="num">
                                      <p:cBhvr additive="base">
                                        <p:cTn id="5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1"/>
      <p:bldP spid="3" grpId="2"/>
      <p:bldP spid="6" grpId="1"/>
      <p:bldP spid="6" grpId="2"/>
      <p:bldP spid="7" grpId="1"/>
      <p:bldP spid="7" grpId="2"/>
      <p:bldP spid="8"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48640" y="359410"/>
            <a:ext cx="2540000" cy="583565"/>
          </a:xfrm>
          <a:prstGeom prst="rect">
            <a:avLst/>
          </a:prstGeom>
          <a:noFill/>
        </p:spPr>
        <p:txBody>
          <a:bodyPr wrap="square" rtlCol="0" anchor="t">
            <a:spAutoFit/>
          </a:bodyPr>
          <a:lstStyle/>
          <a:p>
            <a:r>
              <a:rPr lang="en-US" sz="3200" b="1" dirty="0">
                <a:solidFill>
                  <a:srgbClr val="FF0000"/>
                </a:solidFill>
              </a:rPr>
              <a:t>+/ </a:t>
            </a:r>
            <a:r>
              <a:rPr lang="en-US" sz="3200" b="1" dirty="0" err="1">
                <a:solidFill>
                  <a:srgbClr val="FF0000"/>
                </a:solidFill>
              </a:rPr>
              <a:t>Kết</a:t>
            </a:r>
            <a:r>
              <a:rPr lang="en-US" sz="3200" b="1" dirty="0">
                <a:solidFill>
                  <a:srgbClr val="FF0000"/>
                </a:solidFill>
              </a:rPr>
              <a:t> </a:t>
            </a:r>
            <a:r>
              <a:rPr lang="en-US" sz="3200" b="1" dirty="0" err="1">
                <a:solidFill>
                  <a:srgbClr val="FF0000"/>
                </a:solidFill>
              </a:rPr>
              <a:t>quả</a:t>
            </a:r>
            <a:endParaRPr lang="en-US" sz="3200" b="1" dirty="0">
              <a:solidFill>
                <a:srgbClr val="FF0000"/>
              </a:solidFill>
            </a:endParaRPr>
          </a:p>
        </p:txBody>
      </p:sp>
      <p:sp>
        <p:nvSpPr>
          <p:cNvPr id="3" name="Text Box 2"/>
          <p:cNvSpPr txBox="1"/>
          <p:nvPr/>
        </p:nvSpPr>
        <p:spPr>
          <a:xfrm>
            <a:off x="685800" y="798830"/>
            <a:ext cx="5965825" cy="3784600"/>
          </a:xfrm>
          <a:prstGeom prst="rect">
            <a:avLst/>
          </a:prstGeom>
          <a:noFill/>
        </p:spPr>
        <p:txBody>
          <a:bodyPr wrap="square" rtlCol="0" anchor="t">
            <a:spAutoFit/>
          </a:bodyPr>
          <a:lstStyle/>
          <a:p>
            <a:pPr algn="just">
              <a:lnSpc>
                <a:spcPct val="150000"/>
              </a:lnSpc>
            </a:pPr>
            <a:r>
              <a:rPr lang="en-US" sz="3200" b="1" dirty="0"/>
              <a:t>- Ở </a:t>
            </a:r>
            <a:r>
              <a:rPr lang="en-US" sz="3200" b="1" dirty="0" err="1"/>
              <a:t>hộp</a:t>
            </a:r>
            <a:r>
              <a:rPr lang="en-US" sz="3200" b="1" dirty="0"/>
              <a:t> A, </a:t>
            </a:r>
            <a:r>
              <a:rPr lang="en-US" sz="3200" b="1" dirty="0" err="1"/>
              <a:t>cây</a:t>
            </a:r>
            <a:r>
              <a:rPr lang="en-US" sz="3200" b="1" dirty="0"/>
              <a:t> </a:t>
            </a:r>
            <a:r>
              <a:rPr lang="en-US" sz="3200" b="1" dirty="0" err="1"/>
              <a:t>được</a:t>
            </a:r>
            <a:r>
              <a:rPr lang="en-US" sz="3200" b="1" dirty="0"/>
              <a:t> </a:t>
            </a:r>
            <a:r>
              <a:rPr lang="en-US" sz="3200" b="1" dirty="0" err="1"/>
              <a:t>tưới</a:t>
            </a:r>
            <a:r>
              <a:rPr lang="en-US" sz="3200" b="1" dirty="0"/>
              <a:t> </a:t>
            </a:r>
            <a:r>
              <a:rPr lang="en-US" sz="3200" b="1" dirty="0" err="1"/>
              <a:t>nước</a:t>
            </a:r>
            <a:r>
              <a:rPr lang="en-US" sz="3200" b="1" dirty="0"/>
              <a:t> </a:t>
            </a:r>
            <a:r>
              <a:rPr lang="en-US" sz="3200" b="1" dirty="0" err="1"/>
              <a:t>đều</a:t>
            </a:r>
            <a:r>
              <a:rPr lang="en-US" sz="3200" b="1" dirty="0"/>
              <a:t> </a:t>
            </a:r>
            <a:r>
              <a:rPr lang="en-US" sz="3200" b="1" dirty="0" err="1"/>
              <a:t>đặn</a:t>
            </a:r>
            <a:r>
              <a:rPr lang="en-US" sz="3200" b="1" dirty="0"/>
              <a:t>, </a:t>
            </a:r>
            <a:r>
              <a:rPr lang="en-US" sz="3200" b="1" dirty="0" err="1"/>
              <a:t>rễ</a:t>
            </a:r>
            <a:r>
              <a:rPr lang="en-US" sz="3200" b="1" dirty="0"/>
              <a:t> </a:t>
            </a:r>
            <a:r>
              <a:rPr lang="en-US" sz="3200" b="1" dirty="0" err="1"/>
              <a:t>cây</a:t>
            </a:r>
            <a:r>
              <a:rPr lang="en-US" sz="3200" b="1" dirty="0"/>
              <a:t> </a:t>
            </a:r>
            <a:r>
              <a:rPr lang="en-US" sz="3200" b="1" dirty="0" err="1"/>
              <a:t>mọc</a:t>
            </a:r>
            <a:r>
              <a:rPr lang="en-US" sz="3200" b="1" dirty="0"/>
              <a:t> </a:t>
            </a:r>
            <a:r>
              <a:rPr lang="en-US" sz="3200" b="1" dirty="0" err="1"/>
              <a:t>bình</a:t>
            </a:r>
            <a:r>
              <a:rPr lang="en-US" sz="3200" b="1" dirty="0"/>
              <a:t> </a:t>
            </a:r>
            <a:r>
              <a:rPr lang="en-US" sz="3200" b="1" dirty="0" err="1"/>
              <a:t>thường</a:t>
            </a:r>
            <a:r>
              <a:rPr lang="en-US" sz="3200" b="1" dirty="0"/>
              <a:t>.</a:t>
            </a:r>
          </a:p>
          <a:p>
            <a:pPr algn="just">
              <a:lnSpc>
                <a:spcPct val="150000"/>
              </a:lnSpc>
            </a:pPr>
            <a:r>
              <a:rPr lang="en-US" sz="3200" b="1" dirty="0"/>
              <a:t>- Ở </a:t>
            </a:r>
            <a:r>
              <a:rPr lang="en-US" sz="3200" b="1" dirty="0" err="1"/>
              <a:t>hộp</a:t>
            </a:r>
            <a:r>
              <a:rPr lang="en-US" sz="3200" b="1" dirty="0"/>
              <a:t> B, </a:t>
            </a:r>
            <a:r>
              <a:rPr lang="en-US" sz="3200" b="1" dirty="0" err="1"/>
              <a:t>cây</a:t>
            </a:r>
            <a:r>
              <a:rPr lang="en-US" sz="3200" b="1" dirty="0"/>
              <a:t> </a:t>
            </a:r>
            <a:r>
              <a:rPr lang="en-US" sz="3200" b="1" dirty="0" err="1"/>
              <a:t>chỉ</a:t>
            </a:r>
            <a:r>
              <a:rPr lang="en-US" sz="3200" b="1" dirty="0"/>
              <a:t> </a:t>
            </a:r>
            <a:r>
              <a:rPr lang="en-US" sz="3200" b="1" dirty="0" err="1"/>
              <a:t>có</a:t>
            </a:r>
            <a:r>
              <a:rPr lang="en-US" sz="3200" b="1" dirty="0"/>
              <a:t> </a:t>
            </a:r>
            <a:r>
              <a:rPr lang="en-US" sz="3200" b="1" dirty="0" err="1"/>
              <a:t>nguồn</a:t>
            </a:r>
            <a:r>
              <a:rPr lang="en-US" sz="3200" b="1" dirty="0"/>
              <a:t> </a:t>
            </a:r>
            <a:r>
              <a:rPr lang="en-US" sz="3200" b="1" dirty="0" err="1"/>
              <a:t>nước</a:t>
            </a:r>
            <a:r>
              <a:rPr lang="en-US" sz="3200" b="1" dirty="0"/>
              <a:t> </a:t>
            </a:r>
            <a:r>
              <a:rPr lang="en-US" sz="3200" b="1" dirty="0" err="1"/>
              <a:t>duy</a:t>
            </a:r>
            <a:r>
              <a:rPr lang="en-US" sz="3200" b="1" dirty="0"/>
              <a:t> </a:t>
            </a:r>
            <a:r>
              <a:rPr lang="en-US" sz="3200" b="1" dirty="0" err="1"/>
              <a:t>nhất</a:t>
            </a:r>
            <a:r>
              <a:rPr lang="en-US" sz="3200" b="1" dirty="0"/>
              <a:t> </a:t>
            </a:r>
            <a:r>
              <a:rPr lang="en-US" sz="3200" b="1" dirty="0" err="1"/>
              <a:t>là</a:t>
            </a:r>
            <a:r>
              <a:rPr lang="en-US" sz="3200" b="1" dirty="0"/>
              <a:t> </a:t>
            </a:r>
            <a:r>
              <a:rPr lang="en-US" sz="3200" b="1" dirty="0" err="1"/>
              <a:t>cốc</a:t>
            </a:r>
            <a:r>
              <a:rPr lang="en-US" sz="3200" b="1" dirty="0"/>
              <a:t> </a:t>
            </a:r>
            <a:r>
              <a:rPr lang="en-US" sz="3200" b="1" dirty="0" err="1"/>
              <a:t>giấy</a:t>
            </a:r>
            <a:r>
              <a:rPr lang="en-US" sz="3200" b="1" dirty="0"/>
              <a:t> </a:t>
            </a:r>
            <a:r>
              <a:rPr lang="en-US" sz="3200" b="1" dirty="0" err="1"/>
              <a:t>thấm</a:t>
            </a:r>
            <a:r>
              <a:rPr lang="en-US" sz="3200" b="1" dirty="0"/>
              <a:t> </a:t>
            </a:r>
            <a:r>
              <a:rPr lang="en-US" sz="3200" b="1" dirty="0" err="1"/>
              <a:t>nước</a:t>
            </a:r>
            <a:r>
              <a:rPr lang="en-US" sz="3200" b="1" dirty="0"/>
              <a:t>, </a:t>
            </a:r>
            <a:r>
              <a:rPr lang="en-US" sz="3200" b="1" dirty="0" err="1"/>
              <a:t>rễ</a:t>
            </a:r>
            <a:r>
              <a:rPr lang="en-US" sz="3200" b="1" dirty="0"/>
              <a:t> </a:t>
            </a:r>
            <a:r>
              <a:rPr lang="en-US" sz="3200" b="1" dirty="0" err="1"/>
              <a:t>cây</a:t>
            </a:r>
            <a:r>
              <a:rPr lang="en-US" sz="3200" b="1" dirty="0"/>
              <a:t> </a:t>
            </a:r>
            <a:r>
              <a:rPr lang="en-US" sz="3200" b="1" dirty="0" err="1"/>
              <a:t>uốn</a:t>
            </a:r>
            <a:r>
              <a:rPr lang="en-US" sz="3200" b="1" dirty="0"/>
              <a:t> </a:t>
            </a:r>
            <a:r>
              <a:rPr lang="en-US" sz="3200" b="1" dirty="0" err="1"/>
              <a:t>cong</a:t>
            </a:r>
            <a:r>
              <a:rPr lang="en-US" sz="3200" b="1" dirty="0"/>
              <a:t> </a:t>
            </a:r>
            <a:r>
              <a:rPr lang="en-US" sz="3200" b="1" dirty="0" err="1"/>
              <a:t>về</a:t>
            </a:r>
            <a:r>
              <a:rPr lang="en-US" sz="3200" b="1" dirty="0"/>
              <a:t> </a:t>
            </a:r>
            <a:r>
              <a:rPr lang="en-US" sz="3200" b="1" dirty="0" err="1"/>
              <a:t>phía</a:t>
            </a:r>
            <a:r>
              <a:rPr lang="en-US" sz="3200" b="1" dirty="0"/>
              <a:t> </a:t>
            </a:r>
            <a:r>
              <a:rPr lang="en-US" sz="3200" b="1" dirty="0" err="1"/>
              <a:t>cốc</a:t>
            </a:r>
            <a:r>
              <a:rPr lang="en-US" sz="3200" b="1" dirty="0"/>
              <a:t> </a:t>
            </a:r>
            <a:r>
              <a:rPr lang="en-US" sz="3200" b="1" dirty="0" err="1"/>
              <a:t>nước</a:t>
            </a:r>
            <a:r>
              <a:rPr lang="en-US" sz="3200" b="1" dirty="0"/>
              <a:t>. </a:t>
            </a:r>
          </a:p>
        </p:txBody>
      </p:sp>
      <p:pic>
        <p:nvPicPr>
          <p:cNvPr id="106" name="Picture 105"/>
          <p:cNvPicPr/>
          <p:nvPr/>
        </p:nvPicPr>
        <p:blipFill>
          <a:blip r:embed="rId2" r:link="rId3"/>
          <a:stretch>
            <a:fillRect/>
          </a:stretch>
        </p:blipFill>
        <p:spPr>
          <a:xfrm>
            <a:off x="6096000" y="3429000"/>
            <a:ext cx="0" cy="0"/>
          </a:xfrm>
          <a:prstGeom prst="rect">
            <a:avLst/>
          </a:prstGeom>
          <a:noFill/>
          <a:ln w="9525">
            <a:noFill/>
          </a:ln>
        </p:spPr>
      </p:pic>
      <p:pic>
        <p:nvPicPr>
          <p:cNvPr id="4" name="Picture 3"/>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651625" y="1394460"/>
            <a:ext cx="5222240" cy="2858770"/>
          </a:xfrm>
          <a:prstGeom prst="rect">
            <a:avLst/>
          </a:prstGeom>
        </p:spPr>
      </p:pic>
      <p:sp>
        <p:nvSpPr>
          <p:cNvPr id="5" name="Text Box 4"/>
          <p:cNvSpPr txBox="1"/>
          <p:nvPr/>
        </p:nvSpPr>
        <p:spPr>
          <a:xfrm>
            <a:off x="685800" y="4710430"/>
            <a:ext cx="11068050" cy="1568450"/>
          </a:xfrm>
          <a:prstGeom prst="rect">
            <a:avLst/>
          </a:prstGeom>
          <a:noFill/>
        </p:spPr>
        <p:txBody>
          <a:bodyPr wrap="square" rtlCol="0" anchor="t">
            <a:spAutoFit/>
          </a:bodyPr>
          <a:lstStyle/>
          <a:p>
            <a:pPr>
              <a:lnSpc>
                <a:spcPct val="150000"/>
              </a:lnSpc>
            </a:pPr>
            <a:r>
              <a:rPr lang="en-US" sz="3200" b="1" dirty="0">
                <a:solidFill>
                  <a:srgbClr val="FF0000"/>
                </a:solidFill>
              </a:rPr>
              <a:t>+/ </a:t>
            </a:r>
            <a:r>
              <a:rPr lang="en-US" sz="3200" b="1" dirty="0" err="1">
                <a:solidFill>
                  <a:srgbClr val="FF0000"/>
                </a:solidFill>
              </a:rPr>
              <a:t>Kết</a:t>
            </a:r>
            <a:r>
              <a:rPr lang="en-US" sz="3200" b="1" dirty="0">
                <a:solidFill>
                  <a:srgbClr val="FF0000"/>
                </a:solidFill>
              </a:rPr>
              <a:t> </a:t>
            </a:r>
            <a:r>
              <a:rPr lang="en-US" sz="3200" b="1" dirty="0" err="1">
                <a:solidFill>
                  <a:srgbClr val="FF0000"/>
                </a:solidFill>
              </a:rPr>
              <a:t>luận</a:t>
            </a:r>
            <a:r>
              <a:rPr lang="en-US" sz="3200" b="1" dirty="0">
                <a:solidFill>
                  <a:srgbClr val="FF0000"/>
                </a:solidFill>
              </a:rPr>
              <a:t>: </a:t>
            </a:r>
            <a:r>
              <a:rPr lang="en-US" sz="3200" b="1" dirty="0" err="1">
                <a:solidFill>
                  <a:srgbClr val="251CE2"/>
                </a:solidFill>
              </a:rPr>
              <a:t>Cây</a:t>
            </a:r>
            <a:r>
              <a:rPr lang="en-US" sz="3200" b="1" dirty="0">
                <a:solidFill>
                  <a:srgbClr val="251CE2"/>
                </a:solidFill>
              </a:rPr>
              <a:t> </a:t>
            </a:r>
            <a:r>
              <a:rPr lang="en-US" sz="3200" b="1" dirty="0" err="1">
                <a:solidFill>
                  <a:srgbClr val="251CE2"/>
                </a:solidFill>
              </a:rPr>
              <a:t>có</a:t>
            </a:r>
            <a:r>
              <a:rPr lang="en-US" sz="3200" b="1" dirty="0">
                <a:solidFill>
                  <a:srgbClr val="251CE2"/>
                </a:solidFill>
              </a:rPr>
              <a:t> </a:t>
            </a:r>
            <a:r>
              <a:rPr lang="en-US" sz="3200" b="1" dirty="0" err="1">
                <a:solidFill>
                  <a:srgbClr val="251CE2"/>
                </a:solidFill>
              </a:rPr>
              <a:t>tính</a:t>
            </a:r>
            <a:r>
              <a:rPr lang="en-US" sz="3200" b="1" dirty="0">
                <a:solidFill>
                  <a:srgbClr val="251CE2"/>
                </a:solidFill>
              </a:rPr>
              <a:t> </a:t>
            </a:r>
            <a:r>
              <a:rPr lang="en-US" sz="3200" b="1" dirty="0" err="1">
                <a:solidFill>
                  <a:srgbClr val="251CE2"/>
                </a:solidFill>
              </a:rPr>
              <a:t>hướng</a:t>
            </a:r>
            <a:r>
              <a:rPr lang="en-US" sz="3200" b="1" dirty="0">
                <a:solidFill>
                  <a:srgbClr val="251CE2"/>
                </a:solidFill>
              </a:rPr>
              <a:t> </a:t>
            </a:r>
            <a:r>
              <a:rPr lang="en-US" sz="3200" b="1" dirty="0" err="1">
                <a:solidFill>
                  <a:srgbClr val="251CE2"/>
                </a:solidFill>
              </a:rPr>
              <a:t>nước</a:t>
            </a:r>
            <a:r>
              <a:rPr lang="en-US" sz="3200" b="1" dirty="0">
                <a:solidFill>
                  <a:srgbClr val="251CE2"/>
                </a:solidFill>
              </a:rPr>
              <a:t>. </a:t>
            </a:r>
            <a:r>
              <a:rPr lang="en-US" sz="3200" b="1" dirty="0" err="1">
                <a:solidFill>
                  <a:srgbClr val="251CE2"/>
                </a:solidFill>
              </a:rPr>
              <a:t>Rễ</a:t>
            </a:r>
            <a:r>
              <a:rPr lang="en-US" sz="3200" b="1" dirty="0">
                <a:solidFill>
                  <a:srgbClr val="251CE2"/>
                </a:solidFill>
              </a:rPr>
              <a:t> </a:t>
            </a:r>
            <a:r>
              <a:rPr lang="en-US" sz="3200" b="1" dirty="0" err="1">
                <a:solidFill>
                  <a:srgbClr val="251CE2"/>
                </a:solidFill>
              </a:rPr>
              <a:t>cây</a:t>
            </a:r>
            <a:r>
              <a:rPr lang="en-US" sz="3200" b="1" dirty="0">
                <a:solidFill>
                  <a:srgbClr val="251CE2"/>
                </a:solidFill>
              </a:rPr>
              <a:t> </a:t>
            </a:r>
            <a:r>
              <a:rPr lang="en-US" sz="3200" b="1" dirty="0" err="1">
                <a:solidFill>
                  <a:srgbClr val="251CE2"/>
                </a:solidFill>
              </a:rPr>
              <a:t>vận</a:t>
            </a:r>
            <a:r>
              <a:rPr lang="en-US" sz="3200" b="1" dirty="0">
                <a:solidFill>
                  <a:srgbClr val="251CE2"/>
                </a:solidFill>
              </a:rPr>
              <a:t> </a:t>
            </a:r>
            <a:r>
              <a:rPr lang="en-US" sz="3200" b="1" dirty="0" err="1">
                <a:solidFill>
                  <a:srgbClr val="251CE2"/>
                </a:solidFill>
              </a:rPr>
              <a:t>động</a:t>
            </a:r>
            <a:r>
              <a:rPr lang="en-US" sz="3200" b="1" dirty="0">
                <a:solidFill>
                  <a:srgbClr val="251CE2"/>
                </a:solidFill>
              </a:rPr>
              <a:t> </a:t>
            </a:r>
            <a:r>
              <a:rPr lang="en-US" sz="3200" b="1" dirty="0" err="1">
                <a:solidFill>
                  <a:srgbClr val="251CE2"/>
                </a:solidFill>
              </a:rPr>
              <a:t>về</a:t>
            </a:r>
            <a:r>
              <a:rPr lang="en-US" sz="3200" b="1" dirty="0">
                <a:solidFill>
                  <a:srgbClr val="251CE2"/>
                </a:solidFill>
              </a:rPr>
              <a:t> </a:t>
            </a:r>
            <a:r>
              <a:rPr lang="en-US" sz="3200" b="1" dirty="0" err="1">
                <a:solidFill>
                  <a:srgbClr val="251CE2"/>
                </a:solidFill>
              </a:rPr>
              <a:t>phía</a:t>
            </a:r>
            <a:r>
              <a:rPr lang="en-US" sz="3200" b="1" dirty="0">
                <a:solidFill>
                  <a:srgbClr val="251CE2"/>
                </a:solidFill>
              </a:rPr>
              <a:t> </a:t>
            </a:r>
            <a:r>
              <a:rPr lang="en-US" sz="3200" b="1" dirty="0" err="1">
                <a:solidFill>
                  <a:srgbClr val="251CE2"/>
                </a:solidFill>
              </a:rPr>
              <a:t>có</a:t>
            </a:r>
            <a:r>
              <a:rPr lang="en-US" sz="3200" b="1" dirty="0">
                <a:solidFill>
                  <a:srgbClr val="251CE2"/>
                </a:solidFill>
              </a:rPr>
              <a:t> </a:t>
            </a:r>
            <a:r>
              <a:rPr lang="en-US" sz="3200" b="1" dirty="0" err="1">
                <a:solidFill>
                  <a:srgbClr val="251CE2"/>
                </a:solidFill>
              </a:rPr>
              <a:t>nước</a:t>
            </a:r>
            <a:r>
              <a:rPr lang="en-US" sz="3200" b="1" dirty="0">
                <a:solidFill>
                  <a:srgbClr val="251CE2"/>
                </a:solidFill>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grpId="2"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circle(in)">
                                      <p:cBhvr>
                                        <p:cTn id="21" dur="20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21" presetClass="entr" presetSubtype="1"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heel(1)">
                                      <p:cBhvr>
                                        <p:cTn id="26"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1"/>
      <p:bldP spid="3" grpId="2"/>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07365" y="368300"/>
            <a:ext cx="11177905" cy="5262245"/>
          </a:xfrm>
          <a:prstGeom prst="rect">
            <a:avLst/>
          </a:prstGeom>
          <a:noFill/>
        </p:spPr>
        <p:txBody>
          <a:bodyPr wrap="square" rtlCol="0" anchor="t">
            <a:spAutoFit/>
          </a:bodyPr>
          <a:lstStyle/>
          <a:p>
            <a:pPr algn="just">
              <a:lnSpc>
                <a:spcPct val="150000"/>
              </a:lnSpc>
            </a:pPr>
            <a:r>
              <a:rPr lang="en-US" sz="3200" b="1">
                <a:solidFill>
                  <a:srgbClr val="251CE2"/>
                </a:solidFill>
              </a:rPr>
              <a:t>+/ Lưu ý:</a:t>
            </a:r>
            <a:r>
              <a:rPr lang="en-US" sz="3200" b="1"/>
              <a:t> Cảm ứng ở thực vật gồm 2 dạng: hướng động (có định hướng) và ứng động (không định hướng).</a:t>
            </a:r>
          </a:p>
          <a:p>
            <a:pPr algn="just">
              <a:lnSpc>
                <a:spcPct val="150000"/>
              </a:lnSpc>
            </a:pPr>
            <a:r>
              <a:rPr lang="en-US" sz="3200" b="1"/>
              <a:t>- Hướng động bao gồm các hình thức: hướng sáng, hướng nước, hướng trọng lực, hướng tiếp xúc,...</a:t>
            </a:r>
          </a:p>
          <a:p>
            <a:pPr algn="just">
              <a:lnSpc>
                <a:spcPct val="150000"/>
              </a:lnSpc>
            </a:pPr>
            <a:r>
              <a:rPr lang="en-US" sz="3200" b="1"/>
              <a:t>- Ứng động được phân loại dựa theo tác nhân kích thích, ta có quang ứng động, nhiệt ứng động, thủy ứng động, ứng động tiếp xúc,...</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Picture 106"/>
          <p:cNvPicPr/>
          <p:nvPr/>
        </p:nvPicPr>
        <p:blipFill>
          <a:blip r:embed="rId2"/>
          <a:stretch>
            <a:fillRect/>
          </a:stretch>
        </p:blipFill>
        <p:spPr>
          <a:xfrm>
            <a:off x="5222240" y="1252855"/>
            <a:ext cx="6842125" cy="4780915"/>
          </a:xfrm>
          <a:prstGeom prst="rect">
            <a:avLst/>
          </a:prstGeom>
          <a:noFill/>
          <a:ln w="9525">
            <a:noFill/>
          </a:ln>
        </p:spPr>
      </p:pic>
      <p:sp>
        <p:nvSpPr>
          <p:cNvPr id="2" name="Text Box 1"/>
          <p:cNvSpPr txBox="1"/>
          <p:nvPr/>
        </p:nvSpPr>
        <p:spPr>
          <a:xfrm>
            <a:off x="184150" y="132715"/>
            <a:ext cx="11663045" cy="1568450"/>
          </a:xfrm>
          <a:prstGeom prst="rect">
            <a:avLst/>
          </a:prstGeom>
          <a:noFill/>
        </p:spPr>
        <p:txBody>
          <a:bodyPr wrap="square" rtlCol="0" anchor="t">
            <a:spAutoFit/>
          </a:bodyPr>
          <a:lstStyle/>
          <a:p>
            <a:pPr>
              <a:lnSpc>
                <a:spcPct val="150000"/>
              </a:lnSpc>
            </a:pPr>
            <a:r>
              <a:rPr lang="en-US" sz="3200" b="1" i="1" dirty="0" err="1">
                <a:sym typeface="+mn-ea"/>
              </a:rPr>
              <a:t>Ví</a:t>
            </a:r>
            <a:r>
              <a:rPr lang="en-US" sz="3200" b="1" i="1" dirty="0">
                <a:sym typeface="+mn-ea"/>
              </a:rPr>
              <a:t> </a:t>
            </a:r>
            <a:r>
              <a:rPr lang="en-US" sz="3200" b="1" i="1" dirty="0" err="1">
                <a:sym typeface="+mn-ea"/>
              </a:rPr>
              <a:t>dụ</a:t>
            </a:r>
            <a:r>
              <a:rPr lang="en-US" sz="3200" b="1" i="1" dirty="0">
                <a:sym typeface="+mn-ea"/>
              </a:rPr>
              <a:t>:</a:t>
            </a:r>
            <a:r>
              <a:rPr lang="en-US" sz="3200" b="1" dirty="0">
                <a:sym typeface="+mn-ea"/>
              </a:rPr>
              <a:t> </a:t>
            </a:r>
            <a:r>
              <a:rPr lang="en-US" sz="3200" b="1" dirty="0" err="1">
                <a:sym typeface="+mn-ea"/>
              </a:rPr>
              <a:t>Hoa</a:t>
            </a:r>
            <a:r>
              <a:rPr lang="en-US" sz="3200" b="1" dirty="0">
                <a:sym typeface="+mn-ea"/>
              </a:rPr>
              <a:t> </a:t>
            </a:r>
            <a:r>
              <a:rPr lang="en-US" sz="3200" b="1" dirty="0" err="1">
                <a:sym typeface="+mn-ea"/>
              </a:rPr>
              <a:t>bồ</a:t>
            </a:r>
            <a:r>
              <a:rPr lang="en-US" sz="3200" b="1" dirty="0">
                <a:sym typeface="+mn-ea"/>
              </a:rPr>
              <a:t> </a:t>
            </a:r>
            <a:r>
              <a:rPr lang="en-US" sz="3200" b="1" dirty="0" err="1">
                <a:sym typeface="+mn-ea"/>
              </a:rPr>
              <a:t>công</a:t>
            </a:r>
            <a:r>
              <a:rPr lang="en-US" sz="3200" b="1" dirty="0">
                <a:sym typeface="+mn-ea"/>
              </a:rPr>
              <a:t> </a:t>
            </a:r>
            <a:r>
              <a:rPr lang="en-US" sz="3200" b="1" dirty="0" err="1">
                <a:sym typeface="+mn-ea"/>
              </a:rPr>
              <a:t>anh</a:t>
            </a:r>
            <a:r>
              <a:rPr lang="en-US" sz="3200" b="1" dirty="0">
                <a:sym typeface="+mn-ea"/>
              </a:rPr>
              <a:t> </a:t>
            </a:r>
            <a:r>
              <a:rPr lang="en-US" sz="3200" b="1" dirty="0" err="1">
                <a:sym typeface="+mn-ea"/>
              </a:rPr>
              <a:t>nở</a:t>
            </a:r>
            <a:r>
              <a:rPr lang="en-US" sz="3200" b="1" dirty="0">
                <a:sym typeface="+mn-ea"/>
              </a:rPr>
              <a:t> </a:t>
            </a:r>
            <a:r>
              <a:rPr lang="en-US" sz="3200" b="1" dirty="0" err="1">
                <a:sym typeface="+mn-ea"/>
              </a:rPr>
              <a:t>hoa</a:t>
            </a:r>
            <a:r>
              <a:rPr lang="en-US" sz="3200" b="1" dirty="0">
                <a:sym typeface="+mn-ea"/>
              </a:rPr>
              <a:t> </a:t>
            </a:r>
            <a:r>
              <a:rPr lang="en-US" sz="3200" b="1" dirty="0" err="1">
                <a:sym typeface="+mn-ea"/>
              </a:rPr>
              <a:t>dưới</a:t>
            </a:r>
            <a:r>
              <a:rPr lang="en-US" sz="3200" b="1" dirty="0">
                <a:sym typeface="+mn-ea"/>
              </a:rPr>
              <a:t> </a:t>
            </a:r>
            <a:r>
              <a:rPr lang="en-US" sz="3200" b="1" dirty="0" err="1">
                <a:sym typeface="+mn-ea"/>
              </a:rPr>
              <a:t>tác</a:t>
            </a:r>
            <a:r>
              <a:rPr lang="en-US" sz="3200" b="1" dirty="0">
                <a:sym typeface="+mn-ea"/>
              </a:rPr>
              <a:t> </a:t>
            </a:r>
            <a:r>
              <a:rPr lang="en-US" sz="3200" b="1" dirty="0" err="1">
                <a:sym typeface="+mn-ea"/>
              </a:rPr>
              <a:t>dụng</a:t>
            </a:r>
            <a:r>
              <a:rPr lang="en-US" sz="3200" b="1" dirty="0">
                <a:sym typeface="+mn-ea"/>
              </a:rPr>
              <a:t> </a:t>
            </a:r>
            <a:r>
              <a:rPr lang="en-US" sz="3200" b="1" dirty="0" err="1">
                <a:sym typeface="+mn-ea"/>
              </a:rPr>
              <a:t>của</a:t>
            </a:r>
            <a:r>
              <a:rPr lang="en-US" sz="3200" b="1" dirty="0">
                <a:sym typeface="+mn-ea"/>
              </a:rPr>
              <a:t> </a:t>
            </a:r>
            <a:r>
              <a:rPr lang="en-US" sz="3200" b="1" dirty="0" err="1">
                <a:sym typeface="+mn-ea"/>
              </a:rPr>
              <a:t>ánh</a:t>
            </a:r>
            <a:r>
              <a:rPr lang="en-US" sz="3200" b="1" dirty="0">
                <a:sym typeface="+mn-ea"/>
              </a:rPr>
              <a:t> </a:t>
            </a:r>
            <a:r>
              <a:rPr lang="en-US" sz="3200" b="1" dirty="0" err="1">
                <a:sym typeface="+mn-ea"/>
              </a:rPr>
              <a:t>sáng</a:t>
            </a:r>
            <a:r>
              <a:rPr lang="en-US" sz="3200" b="1" dirty="0">
                <a:sym typeface="+mn-ea"/>
              </a:rPr>
              <a:t>, </a:t>
            </a:r>
            <a:r>
              <a:rPr lang="en-US" sz="3200" b="1" dirty="0" err="1">
                <a:sym typeface="+mn-ea"/>
              </a:rPr>
              <a:t>đây</a:t>
            </a:r>
            <a:r>
              <a:rPr lang="en-US" sz="3200" b="1" dirty="0">
                <a:sym typeface="+mn-ea"/>
              </a:rPr>
              <a:t> </a:t>
            </a:r>
            <a:r>
              <a:rPr lang="en-US" sz="3200" b="1" dirty="0" err="1">
                <a:sym typeface="+mn-ea"/>
              </a:rPr>
              <a:t>là</a:t>
            </a:r>
            <a:r>
              <a:rPr lang="en-US" sz="3200" b="1" dirty="0">
                <a:sym typeface="+mn-ea"/>
              </a:rPr>
              <a:t> </a:t>
            </a:r>
            <a:r>
              <a:rPr lang="en-US" sz="3200" b="1" dirty="0" err="1">
                <a:sym typeface="+mn-ea"/>
              </a:rPr>
              <a:t>quang</a:t>
            </a:r>
            <a:r>
              <a:rPr lang="en-US" sz="3200" b="1" dirty="0">
                <a:sym typeface="+mn-ea"/>
              </a:rPr>
              <a:t> </a:t>
            </a:r>
            <a:r>
              <a:rPr lang="en-US" sz="3200" b="1" dirty="0" err="1">
                <a:sym typeface="+mn-ea"/>
              </a:rPr>
              <a:t>ứng</a:t>
            </a:r>
            <a:r>
              <a:rPr lang="en-US" sz="3200" b="1" dirty="0">
                <a:sym typeface="+mn-ea"/>
              </a:rPr>
              <a:t> </a:t>
            </a:r>
            <a:r>
              <a:rPr lang="en-US" sz="3200" b="1" dirty="0" err="1">
                <a:sym typeface="+mn-ea"/>
              </a:rPr>
              <a:t>động</a:t>
            </a:r>
            <a:r>
              <a:rPr lang="en-US" sz="3200" b="1" dirty="0">
                <a:sym typeface="+mn-ea"/>
              </a:rPr>
              <a:t>.</a:t>
            </a:r>
            <a:endParaRPr lang="en-US" sz="3200" dirty="0"/>
          </a:p>
        </p:txBody>
      </p:sp>
      <p:sp>
        <p:nvSpPr>
          <p:cNvPr id="3" name="Text Box 2"/>
          <p:cNvSpPr txBox="1"/>
          <p:nvPr/>
        </p:nvSpPr>
        <p:spPr>
          <a:xfrm>
            <a:off x="184150" y="1701165"/>
            <a:ext cx="4890135" cy="2306955"/>
          </a:xfrm>
          <a:prstGeom prst="rect">
            <a:avLst/>
          </a:prstGeom>
          <a:noFill/>
        </p:spPr>
        <p:txBody>
          <a:bodyPr wrap="square" rtlCol="0" anchor="t">
            <a:spAutoFit/>
          </a:bodyPr>
          <a:lstStyle/>
          <a:p>
            <a:pPr algn="just">
              <a:lnSpc>
                <a:spcPct val="150000"/>
              </a:lnSpc>
            </a:pPr>
            <a:r>
              <a:rPr lang="en-US" sz="3200" b="1" dirty="0">
                <a:sym typeface="+mn-ea"/>
              </a:rPr>
              <a:t> </a:t>
            </a:r>
            <a:r>
              <a:rPr lang="en-US" sz="3200" b="1" dirty="0" err="1">
                <a:sym typeface="+mn-ea"/>
              </a:rPr>
              <a:t>Cây</a:t>
            </a:r>
            <a:r>
              <a:rPr lang="en-US" sz="3200" b="1" dirty="0">
                <a:sym typeface="+mn-ea"/>
              </a:rPr>
              <a:t> </a:t>
            </a:r>
            <a:r>
              <a:rPr lang="en-US" sz="3200" b="1" dirty="0" err="1">
                <a:sym typeface="+mn-ea"/>
              </a:rPr>
              <a:t>trinh</a:t>
            </a:r>
            <a:r>
              <a:rPr lang="en-US" sz="3200" b="1" dirty="0">
                <a:sym typeface="+mn-ea"/>
              </a:rPr>
              <a:t> </a:t>
            </a:r>
            <a:r>
              <a:rPr lang="en-US" sz="3200" b="1" dirty="0" err="1">
                <a:sym typeface="+mn-ea"/>
              </a:rPr>
              <a:t>nữ</a:t>
            </a:r>
            <a:r>
              <a:rPr lang="en-US" sz="3200" b="1" dirty="0">
                <a:sym typeface="+mn-ea"/>
              </a:rPr>
              <a:t> </a:t>
            </a:r>
            <a:r>
              <a:rPr lang="en-US" sz="3200" b="1" dirty="0" err="1">
                <a:sym typeface="+mn-ea"/>
              </a:rPr>
              <a:t>cụp</a:t>
            </a:r>
            <a:r>
              <a:rPr lang="en-US" sz="3200" b="1" dirty="0">
                <a:sym typeface="+mn-ea"/>
              </a:rPr>
              <a:t> </a:t>
            </a:r>
            <a:r>
              <a:rPr lang="en-US" sz="3200" b="1" dirty="0" err="1">
                <a:sym typeface="+mn-ea"/>
              </a:rPr>
              <a:t>lá</a:t>
            </a:r>
            <a:r>
              <a:rPr lang="en-US" sz="3200" b="1" dirty="0">
                <a:sym typeface="+mn-ea"/>
              </a:rPr>
              <a:t> </a:t>
            </a:r>
            <a:r>
              <a:rPr lang="en-US" sz="3200" b="1" dirty="0" err="1">
                <a:sym typeface="+mn-ea"/>
              </a:rPr>
              <a:t>khi</a:t>
            </a:r>
            <a:r>
              <a:rPr lang="en-US" sz="3200" b="1" dirty="0">
                <a:sym typeface="+mn-ea"/>
              </a:rPr>
              <a:t> </a:t>
            </a:r>
            <a:r>
              <a:rPr lang="en-US" sz="3200" b="1" dirty="0" err="1">
                <a:sym typeface="+mn-ea"/>
              </a:rPr>
              <a:t>chạm</a:t>
            </a:r>
            <a:r>
              <a:rPr lang="en-US" sz="3200" b="1" dirty="0">
                <a:sym typeface="+mn-ea"/>
              </a:rPr>
              <a:t> </a:t>
            </a:r>
            <a:r>
              <a:rPr lang="en-US" sz="3200" b="1" dirty="0" err="1">
                <a:sym typeface="+mn-ea"/>
              </a:rPr>
              <a:t>vào</a:t>
            </a:r>
            <a:r>
              <a:rPr lang="en-US" sz="3200" b="1" dirty="0">
                <a:sym typeface="+mn-ea"/>
              </a:rPr>
              <a:t>, </a:t>
            </a:r>
            <a:r>
              <a:rPr lang="en-US" sz="3200" b="1" dirty="0" err="1">
                <a:sym typeface="+mn-ea"/>
              </a:rPr>
              <a:t>đây</a:t>
            </a:r>
            <a:r>
              <a:rPr lang="en-US" sz="3200" b="1" dirty="0">
                <a:sym typeface="+mn-ea"/>
              </a:rPr>
              <a:t> </a:t>
            </a:r>
            <a:r>
              <a:rPr lang="en-US" sz="3200" b="1" dirty="0" err="1">
                <a:sym typeface="+mn-ea"/>
              </a:rPr>
              <a:t>là</a:t>
            </a:r>
            <a:r>
              <a:rPr lang="en-US" sz="3200" b="1" dirty="0">
                <a:sym typeface="+mn-ea"/>
              </a:rPr>
              <a:t> </a:t>
            </a:r>
            <a:r>
              <a:rPr lang="en-US" sz="3200" b="1" dirty="0" err="1">
                <a:sym typeface="+mn-ea"/>
              </a:rPr>
              <a:t>ứng</a:t>
            </a:r>
            <a:r>
              <a:rPr lang="en-US" sz="3200" b="1" dirty="0">
                <a:sym typeface="+mn-ea"/>
              </a:rPr>
              <a:t> </a:t>
            </a:r>
            <a:r>
              <a:rPr lang="en-US" sz="3200" b="1" dirty="0" err="1">
                <a:sym typeface="+mn-ea"/>
              </a:rPr>
              <a:t>động</a:t>
            </a:r>
            <a:r>
              <a:rPr lang="en-US" sz="3200" b="1" dirty="0">
                <a:sym typeface="+mn-ea"/>
              </a:rPr>
              <a:t> </a:t>
            </a:r>
            <a:r>
              <a:rPr lang="en-US" sz="3200" b="1" dirty="0" err="1">
                <a:sym typeface="+mn-ea"/>
              </a:rPr>
              <a:t>tiếp</a:t>
            </a:r>
            <a:r>
              <a:rPr lang="en-US" sz="3200" b="1" dirty="0">
                <a:sym typeface="+mn-ea"/>
              </a:rPr>
              <a:t> </a:t>
            </a:r>
            <a:r>
              <a:rPr lang="en-US" sz="3200" b="1" dirty="0" err="1">
                <a:sym typeface="+mn-ea"/>
              </a:rPr>
              <a:t>xúc</a:t>
            </a:r>
            <a:r>
              <a:rPr lang="en-US" sz="3200" b="1" dirty="0">
                <a:sym typeface="+mn-ea"/>
              </a:rPr>
              <a:t>.</a:t>
            </a:r>
            <a:endParaRPr lang="en-US" sz="3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07"/>
                                        </p:tgtEl>
                                        <p:attrNameLst>
                                          <p:attrName>style.visibility</p:attrName>
                                        </p:attrNameLst>
                                      </p:cBhvr>
                                      <p:to>
                                        <p:strVal val="visible"/>
                                      </p:to>
                                    </p:set>
                                    <p:animEffect transition="in" filter="fade">
                                      <p:cBhvr>
                                        <p:cTn id="13" dur="1000"/>
                                        <p:tgtEl>
                                          <p:spTgt spid="107"/>
                                        </p:tgtEl>
                                      </p:cBhvr>
                                    </p:animEffect>
                                    <p:anim calcmode="lin" valueType="num">
                                      <p:cBhvr>
                                        <p:cTn id="14" dur="1000" fill="hold"/>
                                        <p:tgtEl>
                                          <p:spTgt spid="107"/>
                                        </p:tgtEl>
                                        <p:attrNameLst>
                                          <p:attrName>ppt_x</p:attrName>
                                        </p:attrNameLst>
                                      </p:cBhvr>
                                      <p:tavLst>
                                        <p:tav tm="0">
                                          <p:val>
                                            <p:strVal val="#ppt_x"/>
                                          </p:val>
                                        </p:tav>
                                        <p:tav tm="100000">
                                          <p:val>
                                            <p:strVal val="#ppt_x"/>
                                          </p:val>
                                        </p:tav>
                                      </p:tavLst>
                                    </p:anim>
                                    <p:anim calcmode="lin" valueType="num">
                                      <p:cBhvr>
                                        <p:cTn id="15" dur="1000" fill="hold"/>
                                        <p:tgtEl>
                                          <p:spTgt spid="10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1000"/>
                                        <p:tgtEl>
                                          <p:spTgt spid="3"/>
                                        </p:tgtEl>
                                      </p:cBhvr>
                                    </p:animEffect>
                                    <p:anim calcmode="lin" valueType="num">
                                      <p:cBhvr>
                                        <p:cTn id="21" dur="1000" fill="hold"/>
                                        <p:tgtEl>
                                          <p:spTgt spid="3"/>
                                        </p:tgtEl>
                                        <p:attrNameLst>
                                          <p:attrName>ppt_x</p:attrName>
                                        </p:attrNameLst>
                                      </p:cBhvr>
                                      <p:tavLst>
                                        <p:tav tm="0">
                                          <p:val>
                                            <p:strVal val="#ppt_x"/>
                                          </p:val>
                                        </p:tav>
                                        <p:tav tm="100000">
                                          <p:val>
                                            <p:strVal val="#ppt_x"/>
                                          </p:val>
                                        </p:tav>
                                      </p:tavLst>
                                    </p:anim>
                                    <p:anim calcmode="lin" valueType="num">
                                      <p:cBhvr>
                                        <p:cTn id="22"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02285" y="294640"/>
            <a:ext cx="11059160" cy="583565"/>
          </a:xfrm>
          <a:prstGeom prst="rect">
            <a:avLst/>
          </a:prstGeom>
          <a:noFill/>
        </p:spPr>
        <p:txBody>
          <a:bodyPr wrap="square" rtlCol="0" anchor="t">
            <a:spAutoFit/>
          </a:bodyPr>
          <a:lstStyle/>
          <a:p>
            <a:r>
              <a:rPr lang="en-US" sz="3200" b="1">
                <a:solidFill>
                  <a:srgbClr val="251CE2"/>
                </a:solidFill>
              </a:rPr>
              <a:t>2. Ứng dụng cảm ứng ở thực vật trong thực tiễn</a:t>
            </a:r>
          </a:p>
        </p:txBody>
      </p:sp>
      <p:sp>
        <p:nvSpPr>
          <p:cNvPr id="3" name="Text Box 2"/>
          <p:cNvSpPr txBox="1"/>
          <p:nvPr/>
        </p:nvSpPr>
        <p:spPr>
          <a:xfrm>
            <a:off x="566420" y="970280"/>
            <a:ext cx="11297285" cy="1568450"/>
          </a:xfrm>
          <a:prstGeom prst="rect">
            <a:avLst/>
          </a:prstGeom>
          <a:noFill/>
        </p:spPr>
        <p:txBody>
          <a:bodyPr wrap="square" rtlCol="0" anchor="t">
            <a:spAutoFit/>
          </a:bodyPr>
          <a:lstStyle/>
          <a:p>
            <a:pPr algn="just"/>
            <a:r>
              <a:rPr lang="en-US" sz="3200" b="1" i="1">
                <a:solidFill>
                  <a:srgbClr val="251CE2"/>
                </a:solidFill>
              </a:rPr>
              <a:t>- Ứng dụng tính hướng sáng: </a:t>
            </a:r>
            <a:r>
              <a:rPr lang="en-US" sz="3200" b="1"/>
              <a:t>đối với các cây ưa ánh sáng mạnh cần trồng ở những nơi quang đãng và mật độ thưa, còn một số cây ưa bóng cần trồng dưới tán cây khác,...</a:t>
            </a:r>
          </a:p>
        </p:txBody>
      </p:sp>
      <p:pic>
        <p:nvPicPr>
          <p:cNvPr id="109" name="Picture 108"/>
          <p:cNvPicPr/>
          <p:nvPr/>
        </p:nvPicPr>
        <p:blipFill>
          <a:blip r:embed="rId2"/>
          <a:stretch>
            <a:fillRect/>
          </a:stretch>
        </p:blipFill>
        <p:spPr>
          <a:xfrm>
            <a:off x="5026660" y="2538730"/>
            <a:ext cx="6534785" cy="4241800"/>
          </a:xfrm>
          <a:prstGeom prst="rect">
            <a:avLst/>
          </a:prstGeom>
          <a:noFill/>
          <a:ln w="9525">
            <a:noFill/>
          </a:ln>
        </p:spPr>
      </p:pic>
      <p:sp>
        <p:nvSpPr>
          <p:cNvPr id="4" name="Rounded Rectangular Callout 3"/>
          <p:cNvSpPr/>
          <p:nvPr/>
        </p:nvSpPr>
        <p:spPr>
          <a:xfrm>
            <a:off x="777875" y="3221990"/>
            <a:ext cx="3480435" cy="1447165"/>
          </a:xfrm>
          <a:prstGeom prst="wedgeRoundRectCallout">
            <a:avLst>
              <a:gd name="adj1" fmla="val 71291"/>
              <a:gd name="adj2" fmla="val 35958"/>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b="1">
                <a:solidFill>
                  <a:srgbClr val="251CE2"/>
                </a:solidFill>
              </a:rPr>
              <a:t>Sắp xếp cây trong nhà theo tính hướng sáng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109"/>
                                        </p:tgtEl>
                                        <p:attrNameLst>
                                          <p:attrName>style.visibility</p:attrName>
                                        </p:attrNameLst>
                                      </p:cBhvr>
                                      <p:to>
                                        <p:strVal val="visible"/>
                                      </p:to>
                                    </p:set>
                                    <p:animEffect transition="in" filter="checkerboard(across)">
                                      <p:cBhvr>
                                        <p:cTn id="12" dur="500"/>
                                        <p:tgtEl>
                                          <p:spTgt spid="109"/>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checkerboard(across)">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animBg="1"/>
      <p:bldP spid="4"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603250" y="263525"/>
            <a:ext cx="11104245" cy="1076325"/>
          </a:xfrm>
          <a:prstGeom prst="rect">
            <a:avLst/>
          </a:prstGeom>
          <a:noFill/>
        </p:spPr>
        <p:txBody>
          <a:bodyPr wrap="square" rtlCol="0" anchor="t">
            <a:spAutoFit/>
          </a:bodyPr>
          <a:lstStyle/>
          <a:p>
            <a:pPr algn="just"/>
            <a:r>
              <a:rPr lang="en-US" sz="3200" b="1" i="1">
                <a:solidFill>
                  <a:srgbClr val="251CE2"/>
                </a:solidFill>
              </a:rPr>
              <a:t>- Ứng dụng tính hướng tiếp xúc:</a:t>
            </a:r>
            <a:r>
              <a:rPr lang="en-US" sz="3200" b="1"/>
              <a:t> cần làm giàn khi trồng một số loài cây thân leo (ví dụ: cây hoa thiên lí, cây dưa chuột,...) </a:t>
            </a:r>
          </a:p>
        </p:txBody>
      </p:sp>
      <p:pic>
        <p:nvPicPr>
          <p:cNvPr id="110" name="Picture 109"/>
          <p:cNvPicPr/>
          <p:nvPr/>
        </p:nvPicPr>
        <p:blipFill>
          <a:blip r:embed="rId2"/>
          <a:stretch>
            <a:fillRect/>
          </a:stretch>
        </p:blipFill>
        <p:spPr>
          <a:xfrm>
            <a:off x="5127625" y="1423670"/>
            <a:ext cx="6059170" cy="5081905"/>
          </a:xfrm>
          <a:prstGeom prst="rect">
            <a:avLst/>
          </a:prstGeom>
          <a:noFill/>
          <a:ln w="9525">
            <a:noFill/>
          </a:ln>
        </p:spPr>
      </p:pic>
      <p:sp>
        <p:nvSpPr>
          <p:cNvPr id="3" name="Cloud Callout 2"/>
          <p:cNvSpPr/>
          <p:nvPr/>
        </p:nvSpPr>
        <p:spPr>
          <a:xfrm>
            <a:off x="814705" y="1692910"/>
            <a:ext cx="3902075" cy="2802890"/>
          </a:xfrm>
          <a:prstGeom prst="cloudCallout">
            <a:avLst>
              <a:gd name="adj1" fmla="val 78218"/>
              <a:gd name="adj2" fmla="val 38966"/>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b="1">
                <a:solidFill>
                  <a:srgbClr val="251CE2"/>
                </a:solidFill>
              </a:rPr>
              <a:t>Vận động hướng tiếp xúc của cây đậu</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checkerboard(across)">
                                      <p:cBhvr>
                                        <p:cTn id="7" dur="500"/>
                                        <p:tgtEl>
                                          <p:spTgt spid="110"/>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heckerboard(across)">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401320" y="323215"/>
            <a:ext cx="11132185" cy="3046095"/>
          </a:xfrm>
          <a:prstGeom prst="rect">
            <a:avLst/>
          </a:prstGeom>
          <a:noFill/>
        </p:spPr>
        <p:txBody>
          <a:bodyPr wrap="square" rtlCol="0" anchor="t">
            <a:spAutoFit/>
          </a:bodyPr>
          <a:lstStyle/>
          <a:p>
            <a:pPr algn="just">
              <a:lnSpc>
                <a:spcPct val="150000"/>
              </a:lnSpc>
            </a:pPr>
            <a:r>
              <a:rPr lang="en-US" sz="3200" b="1" i="1">
                <a:solidFill>
                  <a:srgbClr val="251CE2"/>
                </a:solidFill>
              </a:rPr>
              <a:t>- Ứng dụng của tính hướng hóa:</a:t>
            </a:r>
            <a:r>
              <a:rPr lang="en-US" sz="3200" b="1"/>
              <a:t> một số loài cây cần bón phân sát bề mặt đất (ví dụ: cây lúa, cây dừa), còn một số loài cây khác khi bón phân cần đào hố ở sâu dưới đất (ví dụ: cây cam, cây bưởi). </a:t>
            </a:r>
          </a:p>
        </p:txBody>
      </p:sp>
      <p:pic>
        <p:nvPicPr>
          <p:cNvPr id="111" name="Picture 110"/>
          <p:cNvPicPr/>
          <p:nvPr/>
        </p:nvPicPr>
        <p:blipFill>
          <a:blip r:embed="rId2" cstate="email">
            <a:extLst>
              <a:ext uri="{28A0092B-C50C-407E-A947-70E740481C1C}">
                <a14:useLocalDpi xmlns:a14="http://schemas.microsoft.com/office/drawing/2010/main"/>
              </a:ext>
            </a:extLst>
          </a:blip>
          <a:stretch>
            <a:fillRect/>
          </a:stretch>
        </p:blipFill>
        <p:spPr>
          <a:xfrm>
            <a:off x="5525135" y="2682875"/>
            <a:ext cx="6478270" cy="3992245"/>
          </a:xfrm>
          <a:prstGeom prst="rect">
            <a:avLst/>
          </a:prstGeom>
          <a:noFill/>
          <a:ln w="9525">
            <a:noFill/>
          </a:ln>
        </p:spPr>
      </p:pic>
      <p:sp>
        <p:nvSpPr>
          <p:cNvPr id="3" name="Text Box 2"/>
          <p:cNvSpPr txBox="1"/>
          <p:nvPr/>
        </p:nvSpPr>
        <p:spPr>
          <a:xfrm>
            <a:off x="401320" y="3369310"/>
            <a:ext cx="5123815" cy="3046095"/>
          </a:xfrm>
          <a:prstGeom prst="rect">
            <a:avLst/>
          </a:prstGeom>
          <a:noFill/>
        </p:spPr>
        <p:txBody>
          <a:bodyPr wrap="square" rtlCol="0" anchor="t">
            <a:spAutoFit/>
          </a:bodyPr>
          <a:lstStyle/>
          <a:p>
            <a:pPr>
              <a:lnSpc>
                <a:spcPct val="150000"/>
              </a:lnSpc>
            </a:pPr>
            <a:r>
              <a:rPr lang="en-US" sz="3200" b="1" i="1">
                <a:solidFill>
                  <a:srgbClr val="251CE2"/>
                </a:solidFill>
              </a:rPr>
              <a:t>- Ứng dụng hiểu biết về tính hướng đất và tránh ánh sáng của rễ: </a:t>
            </a:r>
            <a:r>
              <a:rPr lang="en-US" sz="3200" b="1"/>
              <a:t>cần vun gốc cho cây (ví dụ cây khoai tây).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checkerboard(across)">
                                      <p:cBhvr>
                                        <p:cTn id="7" dur="500"/>
                                        <p:tgtEl>
                                          <p:spTgt spid="111"/>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heckerboard(across)">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429260" y="198120"/>
            <a:ext cx="11223625" cy="6155531"/>
          </a:xfrm>
          <a:prstGeom prst="rect">
            <a:avLst/>
          </a:prstGeom>
          <a:noFill/>
        </p:spPr>
        <p:txBody>
          <a:bodyPr wrap="square" rtlCol="0" anchor="t">
            <a:spAutoFit/>
          </a:bodyPr>
          <a:lstStyle/>
          <a:p>
            <a:pPr algn="ctr">
              <a:spcBef>
                <a:spcPts val="1200"/>
              </a:spcBef>
            </a:pPr>
            <a:r>
              <a:rPr lang="de-DE" sz="3200" b="1" i="1" dirty="0" smtClean="0">
                <a:solidFill>
                  <a:srgbClr val="FF0000"/>
                </a:solidFill>
              </a:rPr>
              <a:t>L</a:t>
            </a:r>
            <a:r>
              <a:rPr lang="vi-VN" sz="3200" b="1" i="1" dirty="0">
                <a:solidFill>
                  <a:srgbClr val="FF0000"/>
                </a:solidFill>
              </a:rPr>
              <a:t>uyện </a:t>
            </a:r>
            <a:r>
              <a:rPr lang="vi-VN" sz="3200" b="1" i="1" dirty="0" smtClean="0">
                <a:solidFill>
                  <a:srgbClr val="FF0000"/>
                </a:solidFill>
              </a:rPr>
              <a:t>tập</a:t>
            </a:r>
          </a:p>
          <a:p>
            <a:pPr algn="ctr">
              <a:spcBef>
                <a:spcPts val="1200"/>
              </a:spcBef>
            </a:pPr>
            <a:r>
              <a:rPr lang="vi-VN" sz="3200" b="1" i="1" dirty="0" smtClean="0">
                <a:solidFill>
                  <a:srgbClr val="251CE2"/>
                </a:solidFill>
              </a:rPr>
              <a:t>Hệ thống nội dung bài học</a:t>
            </a:r>
            <a:endParaRPr lang="vi-VN" sz="3200" i="1" dirty="0">
              <a:solidFill>
                <a:srgbClr val="251CE2"/>
              </a:solidFill>
            </a:endParaRPr>
          </a:p>
          <a:p>
            <a:pPr algn="just" fontAlgn="auto">
              <a:spcBef>
                <a:spcPts val="1200"/>
              </a:spcBef>
            </a:pPr>
            <a:r>
              <a:rPr lang="en-US" sz="2800" b="1" dirty="0" smtClean="0">
                <a:solidFill>
                  <a:srgbClr val="FF0000"/>
                </a:solidFill>
              </a:rPr>
              <a:t>1</a:t>
            </a:r>
            <a:r>
              <a:rPr lang="en-US" sz="2800" b="1" dirty="0">
                <a:solidFill>
                  <a:srgbClr val="FF0000"/>
                </a:solidFill>
              </a:rPr>
              <a:t>.</a:t>
            </a:r>
            <a:r>
              <a:rPr lang="en-US" sz="2800" b="1" dirty="0"/>
              <a:t> </a:t>
            </a:r>
            <a:r>
              <a:rPr lang="en-US" sz="2800" b="1" dirty="0" err="1"/>
              <a:t>Cảm</a:t>
            </a:r>
            <a:r>
              <a:rPr lang="en-US" sz="2800" b="1" dirty="0"/>
              <a:t> </a:t>
            </a:r>
            <a:r>
              <a:rPr lang="en-US" sz="2800" b="1" dirty="0" err="1"/>
              <a:t>ứng</a:t>
            </a:r>
            <a:r>
              <a:rPr lang="en-US" sz="2800" b="1" dirty="0"/>
              <a:t> </a:t>
            </a:r>
            <a:r>
              <a:rPr lang="en-US" sz="2800" b="1" dirty="0" err="1"/>
              <a:t>là</a:t>
            </a:r>
            <a:r>
              <a:rPr lang="en-US" sz="2800" b="1" dirty="0"/>
              <a:t> </a:t>
            </a:r>
            <a:r>
              <a:rPr lang="en-US" sz="2800" b="1" dirty="0" err="1"/>
              <a:t>khả</a:t>
            </a:r>
            <a:r>
              <a:rPr lang="en-US" sz="2800" b="1" dirty="0"/>
              <a:t> </a:t>
            </a:r>
            <a:r>
              <a:rPr lang="en-US" sz="2800" b="1" dirty="0" err="1"/>
              <a:t>năng</a:t>
            </a:r>
            <a:r>
              <a:rPr lang="en-US" sz="2800" b="1" dirty="0"/>
              <a:t> </a:t>
            </a:r>
            <a:r>
              <a:rPr lang="en-US" sz="2800" b="1" dirty="0" err="1"/>
              <a:t>tiếp</a:t>
            </a:r>
            <a:r>
              <a:rPr lang="en-US" sz="2800" b="1" dirty="0"/>
              <a:t> </a:t>
            </a:r>
            <a:r>
              <a:rPr lang="en-US" sz="2800" b="1" dirty="0" err="1"/>
              <a:t>nhận</a:t>
            </a:r>
            <a:r>
              <a:rPr lang="en-US" sz="2800" b="1" dirty="0"/>
              <a:t> </a:t>
            </a:r>
            <a:r>
              <a:rPr lang="en-US" sz="2800" b="1" dirty="0" err="1"/>
              <a:t>và</a:t>
            </a:r>
            <a:r>
              <a:rPr lang="en-US" sz="2800" b="1" dirty="0"/>
              <a:t> </a:t>
            </a:r>
            <a:r>
              <a:rPr lang="en-US" sz="2800" b="1" dirty="0" err="1"/>
              <a:t>phản</a:t>
            </a:r>
            <a:r>
              <a:rPr lang="en-US" sz="2800" b="1" dirty="0"/>
              <a:t> </a:t>
            </a:r>
            <a:r>
              <a:rPr lang="en-US" sz="2800" b="1" dirty="0" err="1"/>
              <a:t>ứng</a:t>
            </a:r>
            <a:r>
              <a:rPr lang="en-US" sz="2800" b="1" dirty="0"/>
              <a:t> (</a:t>
            </a:r>
            <a:r>
              <a:rPr lang="en-US" sz="2800" b="1" dirty="0" err="1"/>
              <a:t>trả</a:t>
            </a:r>
            <a:r>
              <a:rPr lang="en-US" sz="2800" b="1" dirty="0"/>
              <a:t> </a:t>
            </a:r>
            <a:r>
              <a:rPr lang="en-US" sz="2800" b="1" dirty="0" err="1"/>
              <a:t>lời</a:t>
            </a:r>
            <a:r>
              <a:rPr lang="en-US" sz="2800" b="1" dirty="0"/>
              <a:t>) </a:t>
            </a:r>
            <a:r>
              <a:rPr lang="en-US" sz="2800" b="1" dirty="0" err="1"/>
              <a:t>thích</a:t>
            </a:r>
            <a:r>
              <a:rPr lang="en-US" sz="2800" b="1" dirty="0"/>
              <a:t> </a:t>
            </a:r>
            <a:r>
              <a:rPr lang="en-US" sz="2800" b="1" dirty="0" err="1"/>
              <a:t>hợp</a:t>
            </a:r>
            <a:r>
              <a:rPr lang="en-US" sz="2800" b="1" dirty="0"/>
              <a:t> </a:t>
            </a:r>
            <a:r>
              <a:rPr lang="en-US" sz="2800" b="1" dirty="0" err="1"/>
              <a:t>với</a:t>
            </a:r>
            <a:r>
              <a:rPr lang="en-US" sz="2800" b="1" dirty="0"/>
              <a:t> </a:t>
            </a:r>
            <a:r>
              <a:rPr lang="en-US" sz="2800" b="1" dirty="0" err="1"/>
              <a:t>các</a:t>
            </a:r>
            <a:r>
              <a:rPr lang="en-US" sz="2800" b="1" dirty="0"/>
              <a:t> </a:t>
            </a:r>
            <a:r>
              <a:rPr lang="en-US" sz="2800" b="1" dirty="0" err="1"/>
              <a:t>kích</a:t>
            </a:r>
            <a:r>
              <a:rPr lang="en-US" sz="2800" b="1" dirty="0"/>
              <a:t> </a:t>
            </a:r>
            <a:r>
              <a:rPr lang="en-US" sz="2800" b="1" dirty="0" err="1"/>
              <a:t>thích</a:t>
            </a:r>
            <a:r>
              <a:rPr lang="en-US" sz="2800" b="1" dirty="0"/>
              <a:t> </a:t>
            </a:r>
            <a:r>
              <a:rPr lang="en-US" sz="2800" b="1" dirty="0" err="1"/>
              <a:t>từ</a:t>
            </a:r>
            <a:r>
              <a:rPr lang="en-US" sz="2800" b="1" dirty="0"/>
              <a:t> </a:t>
            </a:r>
            <a:r>
              <a:rPr lang="en-US" sz="2800" b="1" dirty="0" err="1"/>
              <a:t>môi</a:t>
            </a:r>
            <a:r>
              <a:rPr lang="en-US" sz="2800" b="1" dirty="0"/>
              <a:t> </a:t>
            </a:r>
            <a:r>
              <a:rPr lang="en-US" sz="2800" b="1" dirty="0" err="1"/>
              <a:t>trường</a:t>
            </a:r>
            <a:r>
              <a:rPr lang="en-US" sz="2800" b="1" dirty="0"/>
              <a:t>, </a:t>
            </a:r>
            <a:r>
              <a:rPr lang="en-US" sz="2800" b="1" dirty="0" err="1"/>
              <a:t>đảm</a:t>
            </a:r>
            <a:r>
              <a:rPr lang="en-US" sz="2800" b="1" dirty="0"/>
              <a:t> </a:t>
            </a:r>
            <a:r>
              <a:rPr lang="en-US" sz="2800" b="1" dirty="0" err="1"/>
              <a:t>bảo</a:t>
            </a:r>
            <a:r>
              <a:rPr lang="en-US" sz="2800" b="1" dirty="0"/>
              <a:t> </a:t>
            </a:r>
            <a:r>
              <a:rPr lang="en-US" sz="2800" b="1" dirty="0" err="1"/>
              <a:t>cho</a:t>
            </a:r>
            <a:r>
              <a:rPr lang="en-US" sz="2800" b="1" dirty="0"/>
              <a:t> </a:t>
            </a:r>
            <a:r>
              <a:rPr lang="en-US" sz="2800" b="1" dirty="0" err="1"/>
              <a:t>sinh</a:t>
            </a:r>
            <a:r>
              <a:rPr lang="en-US" sz="2800" b="1" dirty="0"/>
              <a:t> </a:t>
            </a:r>
            <a:r>
              <a:rPr lang="en-US" sz="2800" b="1" dirty="0" err="1"/>
              <a:t>vật</a:t>
            </a:r>
            <a:r>
              <a:rPr lang="en-US" sz="2800" b="1" dirty="0"/>
              <a:t> </a:t>
            </a:r>
            <a:r>
              <a:rPr lang="en-US" sz="2800" b="1" dirty="0" err="1"/>
              <a:t>tồn</a:t>
            </a:r>
            <a:r>
              <a:rPr lang="en-US" sz="2800" b="1" dirty="0"/>
              <a:t> </a:t>
            </a:r>
            <a:r>
              <a:rPr lang="en-US" sz="2800" b="1" dirty="0" err="1"/>
              <a:t>tại</a:t>
            </a:r>
            <a:r>
              <a:rPr lang="en-US" sz="2800" b="1" dirty="0"/>
              <a:t> </a:t>
            </a:r>
            <a:r>
              <a:rPr lang="en-US" sz="2800" b="1" dirty="0" err="1"/>
              <a:t>và</a:t>
            </a:r>
            <a:r>
              <a:rPr lang="en-US" sz="2800" b="1" dirty="0"/>
              <a:t> </a:t>
            </a:r>
            <a:r>
              <a:rPr lang="en-US" sz="2800" b="1" dirty="0" err="1"/>
              <a:t>phát</a:t>
            </a:r>
            <a:r>
              <a:rPr lang="en-US" sz="2800" b="1" dirty="0"/>
              <a:t> </a:t>
            </a:r>
            <a:r>
              <a:rPr lang="en-US" sz="2800" b="1" dirty="0" err="1"/>
              <a:t>triển</a:t>
            </a:r>
            <a:r>
              <a:rPr lang="en-US" sz="2800" b="1" dirty="0"/>
              <a:t>. </a:t>
            </a:r>
          </a:p>
          <a:p>
            <a:pPr algn="just" fontAlgn="auto">
              <a:spcBef>
                <a:spcPts val="1200"/>
              </a:spcBef>
            </a:pPr>
            <a:r>
              <a:rPr lang="en-US" sz="2800" b="1" dirty="0">
                <a:solidFill>
                  <a:srgbClr val="FF0000"/>
                </a:solidFill>
              </a:rPr>
              <a:t>2. </a:t>
            </a:r>
            <a:r>
              <a:rPr lang="en-US" sz="2800" b="1" dirty="0" err="1"/>
              <a:t>Nhờ</a:t>
            </a:r>
            <a:r>
              <a:rPr lang="en-US" sz="2800" b="1" dirty="0"/>
              <a:t> </a:t>
            </a:r>
            <a:r>
              <a:rPr lang="en-US" sz="2800" b="1" dirty="0" err="1"/>
              <a:t>có</a:t>
            </a:r>
            <a:r>
              <a:rPr lang="en-US" sz="2800" b="1" dirty="0"/>
              <a:t> </a:t>
            </a:r>
            <a:r>
              <a:rPr lang="en-US" sz="2800" b="1" dirty="0" err="1"/>
              <a:t>đặc</a:t>
            </a:r>
            <a:r>
              <a:rPr lang="en-US" sz="2800" b="1" dirty="0"/>
              <a:t> </a:t>
            </a:r>
            <a:r>
              <a:rPr lang="en-US" sz="2800" b="1" dirty="0" err="1"/>
              <a:t>tính</a:t>
            </a:r>
            <a:r>
              <a:rPr lang="en-US" sz="2800" b="1" dirty="0"/>
              <a:t> </a:t>
            </a:r>
            <a:r>
              <a:rPr lang="en-US" sz="2800" b="1" dirty="0" err="1"/>
              <a:t>cảm</a:t>
            </a:r>
            <a:r>
              <a:rPr lang="en-US" sz="2800" b="1" dirty="0"/>
              <a:t> </a:t>
            </a:r>
            <a:r>
              <a:rPr lang="en-US" sz="2800" b="1" dirty="0" err="1"/>
              <a:t>ứng</a:t>
            </a:r>
            <a:r>
              <a:rPr lang="en-US" sz="2800" b="1" dirty="0"/>
              <a:t>, </a:t>
            </a:r>
            <a:r>
              <a:rPr lang="en-US" sz="2800" b="1" dirty="0" err="1"/>
              <a:t>sinh</a:t>
            </a:r>
            <a:r>
              <a:rPr lang="en-US" sz="2800" b="1" dirty="0"/>
              <a:t> </a:t>
            </a:r>
            <a:r>
              <a:rPr lang="en-US" sz="2800" b="1" dirty="0" err="1"/>
              <a:t>vật</a:t>
            </a:r>
            <a:r>
              <a:rPr lang="en-US" sz="2800" b="1" dirty="0"/>
              <a:t> </a:t>
            </a:r>
            <a:r>
              <a:rPr lang="en-US" sz="2800" b="1" dirty="0" err="1"/>
              <a:t>mới</a:t>
            </a:r>
            <a:r>
              <a:rPr lang="en-US" sz="2800" b="1" dirty="0"/>
              <a:t> </a:t>
            </a:r>
            <a:r>
              <a:rPr lang="en-US" sz="2800" b="1" dirty="0" err="1"/>
              <a:t>tồn</a:t>
            </a:r>
            <a:r>
              <a:rPr lang="en-US" sz="2800" b="1" dirty="0"/>
              <a:t> </a:t>
            </a:r>
            <a:r>
              <a:rPr lang="en-US" sz="2800" b="1" dirty="0" err="1"/>
              <a:t>tại</a:t>
            </a:r>
            <a:r>
              <a:rPr lang="en-US" sz="2800" b="1" dirty="0"/>
              <a:t>, </a:t>
            </a:r>
            <a:r>
              <a:rPr lang="en-US" sz="2800" b="1" dirty="0" err="1"/>
              <a:t>phát</a:t>
            </a:r>
            <a:r>
              <a:rPr lang="en-US" sz="2800" b="1" dirty="0"/>
              <a:t> </a:t>
            </a:r>
            <a:r>
              <a:rPr lang="en-US" sz="2800" b="1" dirty="0" err="1"/>
              <a:t>triển</a:t>
            </a:r>
            <a:r>
              <a:rPr lang="en-US" sz="2800" b="1" dirty="0"/>
              <a:t> </a:t>
            </a:r>
            <a:r>
              <a:rPr lang="en-US" sz="2800" b="1" dirty="0" err="1"/>
              <a:t>thích</a:t>
            </a:r>
            <a:r>
              <a:rPr lang="en-US" sz="2800" b="1" dirty="0"/>
              <a:t> </a:t>
            </a:r>
            <a:r>
              <a:rPr lang="en-US" sz="2800" b="1" dirty="0" err="1"/>
              <a:t>nghi</a:t>
            </a:r>
            <a:r>
              <a:rPr lang="en-US" sz="2800" b="1" dirty="0"/>
              <a:t> </a:t>
            </a:r>
            <a:r>
              <a:rPr lang="en-US" sz="2800" b="1" dirty="0" err="1"/>
              <a:t>với</a:t>
            </a:r>
            <a:r>
              <a:rPr lang="en-US" sz="2800" b="1" dirty="0"/>
              <a:t> </a:t>
            </a:r>
            <a:r>
              <a:rPr lang="en-US" sz="2800" b="1" dirty="0" err="1"/>
              <a:t>sự</a:t>
            </a:r>
            <a:r>
              <a:rPr lang="en-US" sz="2800" b="1" dirty="0"/>
              <a:t> </a:t>
            </a:r>
            <a:r>
              <a:rPr lang="en-US" sz="2800" b="1" dirty="0" err="1"/>
              <a:t>thay</a:t>
            </a:r>
            <a:r>
              <a:rPr lang="en-US" sz="2800" b="1" dirty="0"/>
              <a:t> </a:t>
            </a:r>
            <a:r>
              <a:rPr lang="en-US" sz="2800" b="1" dirty="0" err="1"/>
              <a:t>đổi</a:t>
            </a:r>
            <a:r>
              <a:rPr lang="en-US" sz="2800" b="1" dirty="0"/>
              <a:t> </a:t>
            </a:r>
            <a:r>
              <a:rPr lang="en-US" sz="2800" b="1" dirty="0" err="1"/>
              <a:t>của</a:t>
            </a:r>
            <a:r>
              <a:rPr lang="en-US" sz="2800" b="1" dirty="0"/>
              <a:t> </a:t>
            </a:r>
            <a:r>
              <a:rPr lang="en-US" sz="2800" b="1" dirty="0" err="1"/>
              <a:t>môi</a:t>
            </a:r>
            <a:r>
              <a:rPr lang="en-US" sz="2800" b="1" dirty="0"/>
              <a:t> </a:t>
            </a:r>
            <a:r>
              <a:rPr lang="en-US" sz="2800" b="1" dirty="0" err="1"/>
              <a:t>trường</a:t>
            </a:r>
            <a:r>
              <a:rPr lang="en-US" sz="2800" b="1" dirty="0"/>
              <a:t> </a:t>
            </a:r>
            <a:r>
              <a:rPr lang="en-US" sz="2800" b="1" dirty="0" err="1"/>
              <a:t>trong</a:t>
            </a:r>
            <a:r>
              <a:rPr lang="en-US" sz="2800" b="1" dirty="0"/>
              <a:t> </a:t>
            </a:r>
            <a:r>
              <a:rPr lang="en-US" sz="2800" b="1" dirty="0" err="1"/>
              <a:t>một</a:t>
            </a:r>
            <a:r>
              <a:rPr lang="en-US" sz="2800" b="1" dirty="0"/>
              <a:t> </a:t>
            </a:r>
            <a:r>
              <a:rPr lang="en-US" sz="2800" b="1" dirty="0" err="1"/>
              <a:t>giới</a:t>
            </a:r>
            <a:r>
              <a:rPr lang="en-US" sz="2800" b="1" dirty="0"/>
              <a:t> </a:t>
            </a:r>
            <a:r>
              <a:rPr lang="en-US" sz="2800" b="1" dirty="0" err="1"/>
              <a:t>hạn</a:t>
            </a:r>
            <a:r>
              <a:rPr lang="en-US" sz="2800" b="1" dirty="0"/>
              <a:t> </a:t>
            </a:r>
            <a:r>
              <a:rPr lang="en-US" sz="2800" b="1" dirty="0" err="1"/>
              <a:t>nhất</a:t>
            </a:r>
            <a:r>
              <a:rPr lang="en-US" sz="2800" b="1" dirty="0"/>
              <a:t> </a:t>
            </a:r>
            <a:r>
              <a:rPr lang="en-US" sz="2800" b="1" dirty="0" err="1"/>
              <a:t>định</a:t>
            </a:r>
            <a:r>
              <a:rPr lang="en-US" sz="2800" b="1" dirty="0"/>
              <a:t>. </a:t>
            </a:r>
          </a:p>
          <a:p>
            <a:pPr algn="just" fontAlgn="auto">
              <a:spcBef>
                <a:spcPts val="1200"/>
              </a:spcBef>
            </a:pPr>
            <a:r>
              <a:rPr lang="en-US" sz="2800" b="1" dirty="0">
                <a:solidFill>
                  <a:srgbClr val="FF0000"/>
                </a:solidFill>
              </a:rPr>
              <a:t>3.</a:t>
            </a:r>
            <a:r>
              <a:rPr lang="en-US" sz="2800" b="1" dirty="0"/>
              <a:t> Ở </a:t>
            </a:r>
            <a:r>
              <a:rPr lang="en-US" sz="2800" b="1" dirty="0" err="1"/>
              <a:t>thực</a:t>
            </a:r>
            <a:r>
              <a:rPr lang="en-US" sz="2800" b="1" dirty="0"/>
              <a:t> </a:t>
            </a:r>
            <a:r>
              <a:rPr lang="en-US" sz="2800" b="1" dirty="0" err="1"/>
              <a:t>vật</a:t>
            </a:r>
            <a:r>
              <a:rPr lang="en-US" sz="2800" b="1" dirty="0"/>
              <a:t>, </a:t>
            </a:r>
            <a:r>
              <a:rPr lang="en-US" sz="2800" b="1" dirty="0" err="1"/>
              <a:t>khi</a:t>
            </a:r>
            <a:r>
              <a:rPr lang="en-US" sz="2800" b="1" dirty="0"/>
              <a:t> </a:t>
            </a:r>
            <a:r>
              <a:rPr lang="en-US" sz="2800" b="1" dirty="0" err="1"/>
              <a:t>nhận</a:t>
            </a:r>
            <a:r>
              <a:rPr lang="en-US" sz="2800" b="1" dirty="0"/>
              <a:t> </a:t>
            </a:r>
            <a:r>
              <a:rPr lang="en-US" sz="2800" b="1" dirty="0" err="1"/>
              <a:t>kích</a:t>
            </a:r>
            <a:r>
              <a:rPr lang="en-US" sz="2800" b="1" dirty="0"/>
              <a:t> </a:t>
            </a:r>
            <a:r>
              <a:rPr lang="en-US" sz="2800" b="1" dirty="0" err="1"/>
              <a:t>thích</a:t>
            </a:r>
            <a:r>
              <a:rPr lang="en-US" sz="2800" b="1" dirty="0"/>
              <a:t>, </a:t>
            </a:r>
            <a:r>
              <a:rPr lang="en-US" sz="2800" b="1" dirty="0" err="1"/>
              <a:t>cảm</a:t>
            </a:r>
            <a:r>
              <a:rPr lang="en-US" sz="2800" b="1" dirty="0"/>
              <a:t> </a:t>
            </a:r>
            <a:r>
              <a:rPr lang="en-US" sz="2800" b="1" dirty="0" err="1"/>
              <a:t>ứng</a:t>
            </a:r>
            <a:r>
              <a:rPr lang="en-US" sz="2800" b="1" dirty="0"/>
              <a:t> </a:t>
            </a:r>
            <a:r>
              <a:rPr lang="en-US" sz="2800" b="1" dirty="0" err="1"/>
              <a:t>biểu</a:t>
            </a:r>
            <a:r>
              <a:rPr lang="en-US" sz="2800" b="1" dirty="0"/>
              <a:t> </a:t>
            </a:r>
            <a:r>
              <a:rPr lang="en-US" sz="2800" b="1" dirty="0" err="1"/>
              <a:t>hiện</a:t>
            </a:r>
            <a:r>
              <a:rPr lang="en-US" sz="2800" b="1" dirty="0"/>
              <a:t> </a:t>
            </a:r>
            <a:r>
              <a:rPr lang="en-US" sz="2800" b="1" dirty="0" err="1"/>
              <a:t>bằng</a:t>
            </a:r>
            <a:r>
              <a:rPr lang="en-US" sz="2800" b="1" dirty="0"/>
              <a:t> </a:t>
            </a:r>
            <a:r>
              <a:rPr lang="en-US" sz="2800" b="1" dirty="0" err="1"/>
              <a:t>sự</a:t>
            </a:r>
            <a:r>
              <a:rPr lang="en-US" sz="2800" b="1" dirty="0"/>
              <a:t> </a:t>
            </a:r>
            <a:r>
              <a:rPr lang="en-US" sz="2800" b="1" dirty="0" err="1"/>
              <a:t>vận</a:t>
            </a:r>
            <a:r>
              <a:rPr lang="en-US" sz="2800" b="1" dirty="0"/>
              <a:t> </a:t>
            </a:r>
            <a:r>
              <a:rPr lang="en-US" sz="2800" b="1" dirty="0" err="1"/>
              <a:t>động</a:t>
            </a:r>
            <a:r>
              <a:rPr lang="en-US" sz="2800" b="1" dirty="0"/>
              <a:t> </a:t>
            </a:r>
            <a:r>
              <a:rPr lang="en-US" sz="2800" b="1" dirty="0" err="1"/>
              <a:t>của</a:t>
            </a:r>
            <a:r>
              <a:rPr lang="en-US" sz="2800" b="1" dirty="0"/>
              <a:t> </a:t>
            </a:r>
            <a:r>
              <a:rPr lang="en-US" sz="2800" b="1" dirty="0" err="1"/>
              <a:t>cơ</a:t>
            </a:r>
            <a:r>
              <a:rPr lang="en-US" sz="2800" b="1" dirty="0"/>
              <a:t> </a:t>
            </a:r>
            <a:r>
              <a:rPr lang="en-US" sz="2800" b="1" dirty="0" err="1"/>
              <a:t>quan</a:t>
            </a:r>
            <a:r>
              <a:rPr lang="en-US" sz="2800" b="1" dirty="0"/>
              <a:t>. </a:t>
            </a:r>
            <a:r>
              <a:rPr lang="en-US" sz="2800" b="1" dirty="0" err="1"/>
              <a:t>Có</a:t>
            </a:r>
            <a:r>
              <a:rPr lang="en-US" sz="2800" b="1" dirty="0"/>
              <a:t> </a:t>
            </a:r>
            <a:r>
              <a:rPr lang="en-US" sz="2800" b="1" dirty="0" err="1"/>
              <a:t>các</a:t>
            </a:r>
            <a:r>
              <a:rPr lang="en-US" sz="2800" b="1" dirty="0"/>
              <a:t> </a:t>
            </a:r>
            <a:r>
              <a:rPr lang="en-US" sz="2800" b="1" dirty="0" err="1"/>
              <a:t>hình</a:t>
            </a:r>
            <a:r>
              <a:rPr lang="en-US" sz="2800" b="1" dirty="0"/>
              <a:t> </a:t>
            </a:r>
            <a:r>
              <a:rPr lang="en-US" sz="2800" b="1" dirty="0" err="1"/>
              <a:t>thức</a:t>
            </a:r>
            <a:r>
              <a:rPr lang="en-US" sz="2800" b="1" dirty="0"/>
              <a:t> </a:t>
            </a:r>
            <a:r>
              <a:rPr lang="en-US" sz="2800" b="1" dirty="0" err="1"/>
              <a:t>cảm</a:t>
            </a:r>
            <a:r>
              <a:rPr lang="en-US" sz="2800" b="1" dirty="0"/>
              <a:t> </a:t>
            </a:r>
            <a:r>
              <a:rPr lang="en-US" sz="2800" b="1" dirty="0" err="1"/>
              <a:t>ứng</a:t>
            </a:r>
            <a:r>
              <a:rPr lang="en-US" sz="2800" b="1" dirty="0"/>
              <a:t> </a:t>
            </a:r>
            <a:r>
              <a:rPr lang="en-US" sz="2800" b="1" dirty="0" err="1"/>
              <a:t>như</a:t>
            </a:r>
            <a:r>
              <a:rPr lang="en-US" sz="2800" b="1" dirty="0"/>
              <a:t>: </a:t>
            </a:r>
            <a:r>
              <a:rPr lang="en-US" sz="2800" b="1" dirty="0" err="1"/>
              <a:t>hướng</a:t>
            </a:r>
            <a:r>
              <a:rPr lang="en-US" sz="2800" b="1" dirty="0"/>
              <a:t> </a:t>
            </a:r>
            <a:r>
              <a:rPr lang="en-US" sz="2800" b="1" dirty="0" err="1"/>
              <a:t>nước</a:t>
            </a:r>
            <a:r>
              <a:rPr lang="en-US" sz="2800" b="1" dirty="0"/>
              <a:t>, </a:t>
            </a:r>
            <a:r>
              <a:rPr lang="en-US" sz="2800" b="1" dirty="0" err="1"/>
              <a:t>hướng</a:t>
            </a:r>
            <a:r>
              <a:rPr lang="en-US" sz="2800" b="1" dirty="0"/>
              <a:t> </a:t>
            </a:r>
            <a:r>
              <a:rPr lang="en-US" sz="2800" b="1" dirty="0" err="1"/>
              <a:t>sáng</a:t>
            </a:r>
            <a:r>
              <a:rPr lang="en-US" sz="2800" b="1" dirty="0"/>
              <a:t>, </a:t>
            </a:r>
            <a:r>
              <a:rPr lang="en-US" sz="2800" b="1" dirty="0" err="1"/>
              <a:t>hướng</a:t>
            </a:r>
            <a:r>
              <a:rPr lang="en-US" sz="2800" b="1" dirty="0"/>
              <a:t> </a:t>
            </a:r>
            <a:r>
              <a:rPr lang="en-US" sz="2800" b="1" dirty="0" err="1"/>
              <a:t>tiếp</a:t>
            </a:r>
            <a:r>
              <a:rPr lang="en-US" sz="2800" b="1" dirty="0"/>
              <a:t> </a:t>
            </a:r>
            <a:r>
              <a:rPr lang="en-US" sz="2800" b="1" dirty="0" err="1"/>
              <a:t>xúc</a:t>
            </a:r>
            <a:r>
              <a:rPr lang="en-US" sz="2800" b="1" dirty="0"/>
              <a:t>,...</a:t>
            </a:r>
          </a:p>
          <a:p>
            <a:pPr algn="just" fontAlgn="auto">
              <a:spcBef>
                <a:spcPts val="1200"/>
              </a:spcBef>
            </a:pPr>
            <a:r>
              <a:rPr lang="en-US" sz="2800" b="1" dirty="0">
                <a:solidFill>
                  <a:srgbClr val="FF0000"/>
                </a:solidFill>
              </a:rPr>
              <a:t>4.</a:t>
            </a:r>
            <a:r>
              <a:rPr lang="en-US" sz="2800" b="1" dirty="0"/>
              <a:t> </a:t>
            </a:r>
            <a:r>
              <a:rPr lang="en-US" sz="2800" b="1" dirty="0" err="1"/>
              <a:t>Vận</a:t>
            </a:r>
            <a:r>
              <a:rPr lang="en-US" sz="2800" b="1" dirty="0"/>
              <a:t> </a:t>
            </a:r>
            <a:r>
              <a:rPr lang="en-US" sz="2800" b="1" dirty="0" err="1"/>
              <a:t>dụng</a:t>
            </a:r>
            <a:r>
              <a:rPr lang="en-US" sz="2800" b="1" dirty="0"/>
              <a:t> </a:t>
            </a:r>
            <a:r>
              <a:rPr lang="en-US" sz="2800" b="1" dirty="0" err="1"/>
              <a:t>hiểu</a:t>
            </a:r>
            <a:r>
              <a:rPr lang="en-US" sz="2800" b="1" dirty="0"/>
              <a:t> </a:t>
            </a:r>
            <a:r>
              <a:rPr lang="en-US" sz="2800" b="1" dirty="0" err="1"/>
              <a:t>biết</a:t>
            </a:r>
            <a:r>
              <a:rPr lang="en-US" sz="2800" b="1" dirty="0"/>
              <a:t> </a:t>
            </a:r>
            <a:r>
              <a:rPr lang="en-US" sz="2800" b="1" dirty="0" err="1"/>
              <a:t>về</a:t>
            </a:r>
            <a:r>
              <a:rPr lang="en-US" sz="2800" b="1" dirty="0"/>
              <a:t> </a:t>
            </a:r>
            <a:r>
              <a:rPr lang="en-US" sz="2800" b="1" dirty="0" err="1"/>
              <a:t>cảm</a:t>
            </a:r>
            <a:r>
              <a:rPr lang="en-US" sz="2800" b="1" dirty="0"/>
              <a:t> </a:t>
            </a:r>
            <a:r>
              <a:rPr lang="en-US" sz="2800" b="1" dirty="0" err="1"/>
              <a:t>ứng</a:t>
            </a:r>
            <a:r>
              <a:rPr lang="en-US" sz="2800" b="1" dirty="0"/>
              <a:t> ở </a:t>
            </a:r>
            <a:r>
              <a:rPr lang="en-US" sz="2800" b="1" dirty="0" err="1"/>
              <a:t>thực</a:t>
            </a:r>
            <a:r>
              <a:rPr lang="en-US" sz="2800" b="1" dirty="0"/>
              <a:t> </a:t>
            </a:r>
            <a:r>
              <a:rPr lang="en-US" sz="2800" b="1" dirty="0" err="1"/>
              <a:t>vật</a:t>
            </a:r>
            <a:r>
              <a:rPr lang="en-US" sz="2800" b="1" dirty="0"/>
              <a:t> </a:t>
            </a:r>
            <a:r>
              <a:rPr lang="en-US" sz="2800" b="1" dirty="0" err="1"/>
              <a:t>để</a:t>
            </a:r>
            <a:r>
              <a:rPr lang="en-US" sz="2800" b="1" dirty="0"/>
              <a:t> </a:t>
            </a:r>
            <a:r>
              <a:rPr lang="en-US" sz="2800" b="1" dirty="0" err="1"/>
              <a:t>thực</a:t>
            </a:r>
            <a:r>
              <a:rPr lang="en-US" sz="2800" b="1" dirty="0"/>
              <a:t> </a:t>
            </a:r>
            <a:r>
              <a:rPr lang="en-US" sz="2800" b="1" dirty="0" err="1"/>
              <a:t>hiện</a:t>
            </a:r>
            <a:r>
              <a:rPr lang="en-US" sz="2800" b="1" dirty="0"/>
              <a:t> </a:t>
            </a:r>
            <a:r>
              <a:rPr lang="en-US" sz="2800" b="1" dirty="0" err="1"/>
              <a:t>một</a:t>
            </a:r>
            <a:r>
              <a:rPr lang="en-US" sz="2800" b="1" dirty="0"/>
              <a:t> </a:t>
            </a:r>
            <a:r>
              <a:rPr lang="en-US" sz="2800" b="1" dirty="0" err="1"/>
              <a:t>số</a:t>
            </a:r>
            <a:r>
              <a:rPr lang="en-US" sz="2800" b="1" dirty="0"/>
              <a:t> </a:t>
            </a:r>
            <a:r>
              <a:rPr lang="en-US" sz="2800" b="1" dirty="0" err="1"/>
              <a:t>biện</a:t>
            </a:r>
            <a:r>
              <a:rPr lang="en-US" sz="2800" b="1" dirty="0"/>
              <a:t> </a:t>
            </a:r>
            <a:r>
              <a:rPr lang="en-US" sz="2800" b="1" dirty="0" err="1"/>
              <a:t>pháp</a:t>
            </a:r>
            <a:r>
              <a:rPr lang="en-US" sz="2800" b="1" dirty="0"/>
              <a:t>, </a:t>
            </a:r>
            <a:r>
              <a:rPr lang="en-US" sz="2800" b="1" dirty="0" err="1"/>
              <a:t>kĩ</a:t>
            </a:r>
            <a:r>
              <a:rPr lang="en-US" sz="2800" b="1" dirty="0"/>
              <a:t> </a:t>
            </a:r>
            <a:r>
              <a:rPr lang="en-US" sz="2800" b="1" dirty="0" err="1"/>
              <a:t>thuật</a:t>
            </a:r>
            <a:r>
              <a:rPr lang="en-US" sz="2800" b="1" dirty="0"/>
              <a:t> </a:t>
            </a:r>
            <a:r>
              <a:rPr lang="en-US" sz="2800" b="1" dirty="0" err="1"/>
              <a:t>tăng</a:t>
            </a:r>
            <a:r>
              <a:rPr lang="en-US" sz="2800" b="1" dirty="0"/>
              <a:t> </a:t>
            </a:r>
            <a:r>
              <a:rPr lang="en-US" sz="2800" b="1" dirty="0" err="1"/>
              <a:t>năng</a:t>
            </a:r>
            <a:r>
              <a:rPr lang="en-US" sz="2800" b="1" dirty="0"/>
              <a:t> </a:t>
            </a:r>
            <a:r>
              <a:rPr lang="en-US" sz="2800" b="1" dirty="0" err="1"/>
              <a:t>suất</a:t>
            </a:r>
            <a:r>
              <a:rPr lang="en-US" sz="2800" b="1" dirty="0"/>
              <a:t> </a:t>
            </a:r>
            <a:r>
              <a:rPr lang="en-US" sz="2800" b="1" dirty="0" err="1"/>
              <a:t>cây</a:t>
            </a:r>
            <a:r>
              <a:rPr lang="en-US" sz="2800" b="1" dirty="0"/>
              <a:t> </a:t>
            </a:r>
            <a:r>
              <a:rPr lang="en-US" sz="2800" b="1" dirty="0" err="1"/>
              <a:t>trồng</a:t>
            </a:r>
            <a:r>
              <a:rPr lang="en-US" sz="2800" b="1" dirty="0"/>
              <a:t> </a:t>
            </a:r>
            <a:r>
              <a:rPr lang="en-US" sz="2800" b="1" dirty="0" err="1"/>
              <a:t>như</a:t>
            </a:r>
            <a:r>
              <a:rPr lang="en-US" sz="2800" b="1" dirty="0"/>
              <a:t> </a:t>
            </a:r>
            <a:r>
              <a:rPr lang="en-US" sz="2800" b="1" dirty="0" err="1"/>
              <a:t>tưới</a:t>
            </a:r>
            <a:r>
              <a:rPr lang="en-US" sz="2800" b="1" dirty="0"/>
              <a:t> </a:t>
            </a:r>
            <a:r>
              <a:rPr lang="en-US" sz="2800" b="1" dirty="0" err="1"/>
              <a:t>nước</a:t>
            </a:r>
            <a:r>
              <a:rPr lang="en-US" sz="2800" b="1" dirty="0"/>
              <a:t>, </a:t>
            </a:r>
            <a:r>
              <a:rPr lang="en-US" sz="2800" b="1" dirty="0" err="1"/>
              <a:t>làm</a:t>
            </a:r>
            <a:r>
              <a:rPr lang="en-US" sz="2800" b="1" dirty="0"/>
              <a:t> </a:t>
            </a:r>
            <a:r>
              <a:rPr lang="en-US" sz="2800" b="1" dirty="0" err="1"/>
              <a:t>giàn</a:t>
            </a:r>
            <a:r>
              <a:rPr lang="en-US" sz="2800" b="1" dirty="0"/>
              <a:t>, </a:t>
            </a:r>
            <a:r>
              <a:rPr lang="en-US" sz="2800" b="1" dirty="0" err="1"/>
              <a:t>bón</a:t>
            </a:r>
            <a:r>
              <a:rPr lang="en-US" sz="2800" b="1" dirty="0"/>
              <a:t> </a:t>
            </a:r>
            <a:r>
              <a:rPr lang="en-US" sz="2800" b="1" dirty="0" err="1"/>
              <a:t>phân</a:t>
            </a:r>
            <a:r>
              <a:rPr lang="en-US" sz="2800" b="1" dirty="0"/>
              <a:t>, </a:t>
            </a:r>
            <a:r>
              <a:rPr lang="en-US" sz="2800" b="1" dirty="0" err="1"/>
              <a:t>vun</a:t>
            </a:r>
            <a:r>
              <a:rPr lang="en-US" sz="2800" b="1" dirty="0"/>
              <a:t> </a:t>
            </a:r>
            <a:r>
              <a:rPr lang="en-US" sz="2800" b="1" dirty="0" err="1"/>
              <a:t>gốc</a:t>
            </a:r>
            <a:r>
              <a:rPr lang="en-US" sz="2800" b="1" dirty="0"/>
              <a:t>,...</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40523" y="184611"/>
            <a:ext cx="7690339" cy="584775"/>
          </a:xfrm>
          <a:prstGeom prst="rect">
            <a:avLst/>
          </a:prstGeom>
        </p:spPr>
        <p:txBody>
          <a:bodyPr wrap="square">
            <a:spAutoFit/>
          </a:bodyPr>
          <a:lstStyle/>
          <a:p>
            <a:pPr algn="ctr"/>
            <a:r>
              <a:rPr lang="de-DE" sz="3200" b="1" i="1" dirty="0">
                <a:solidFill>
                  <a:srgbClr val="FF0000"/>
                </a:solidFill>
              </a:rPr>
              <a:t>L</a:t>
            </a:r>
            <a:r>
              <a:rPr lang="vi-VN" sz="3200" b="1" i="1" dirty="0">
                <a:solidFill>
                  <a:srgbClr val="FF0000"/>
                </a:solidFill>
              </a:rPr>
              <a:t>uyện tập</a:t>
            </a:r>
            <a:endParaRPr lang="vi-VN" sz="3200" i="1" dirty="0">
              <a:solidFill>
                <a:srgbClr val="FF0000"/>
              </a:solidFill>
            </a:endParaRPr>
          </a:p>
        </p:txBody>
      </p:sp>
      <p:sp>
        <p:nvSpPr>
          <p:cNvPr id="3" name="Rectangle 2"/>
          <p:cNvSpPr/>
          <p:nvPr/>
        </p:nvSpPr>
        <p:spPr>
          <a:xfrm>
            <a:off x="715107" y="1008186"/>
            <a:ext cx="11336215" cy="3970318"/>
          </a:xfrm>
          <a:prstGeom prst="rect">
            <a:avLst/>
          </a:prstGeom>
        </p:spPr>
        <p:txBody>
          <a:bodyPr wrap="square">
            <a:spAutoFit/>
          </a:bodyPr>
          <a:lstStyle/>
          <a:p>
            <a:r>
              <a:rPr lang="vi-VN" sz="2800" dirty="0"/>
              <a:t>Hệ thống câu hỏi và bài tập</a:t>
            </a:r>
          </a:p>
          <a:p>
            <a:r>
              <a:rPr lang="vi-VN" sz="2800" i="1" dirty="0"/>
              <a:t>1. Chọn từ/cụm từ thích hợp điền vào chỗ chấm</a:t>
            </a:r>
            <a:endParaRPr lang="vi-VN" sz="2800" dirty="0"/>
          </a:p>
          <a:p>
            <a:pPr lvl="0"/>
            <a:r>
              <a:rPr lang="vi-VN" sz="2800" i="1" dirty="0" smtClean="0"/>
              <a:t>A,Cảm ứng là khả năng tiếp nhận và (1)</a:t>
            </a:r>
            <a:r>
              <a:rPr lang="en-US" sz="2800" i="1" dirty="0" smtClean="0"/>
              <a:t>………..</a:t>
            </a:r>
            <a:r>
              <a:rPr lang="vi-VN" sz="2800" i="1" dirty="0" smtClean="0"/>
              <a:t>.   lại các kích thích từ môi trường (2).................... và môi trường bên ngoài của (3)</a:t>
            </a:r>
            <a:r>
              <a:rPr lang="en-US" sz="2800" i="1" dirty="0" smtClean="0"/>
              <a:t>………..</a:t>
            </a:r>
            <a:r>
              <a:rPr lang="vi-VN" sz="2800" i="1" dirty="0" smtClean="0"/>
              <a:t>....      sinh </a:t>
            </a:r>
            <a:r>
              <a:rPr lang="vi-VN" sz="2800" i="1" dirty="0"/>
              <a:t>vật.</a:t>
            </a:r>
            <a:endParaRPr lang="vi-VN" sz="2800" dirty="0"/>
          </a:p>
          <a:p>
            <a:endParaRPr lang="vi-VN" sz="2800" i="1" dirty="0" smtClean="0"/>
          </a:p>
          <a:p>
            <a:r>
              <a:rPr lang="vi-VN" sz="2800" i="1" dirty="0" smtClean="0"/>
              <a:t>B,Cảm </a:t>
            </a:r>
            <a:r>
              <a:rPr lang="vi-VN" sz="2800" i="1" dirty="0"/>
              <a:t>ứng là đặc trưng của </a:t>
            </a:r>
            <a:r>
              <a:rPr lang="vi-VN" sz="2800" i="1" dirty="0" smtClean="0"/>
              <a:t>(4)</a:t>
            </a:r>
            <a:r>
              <a:rPr lang="en-US" sz="2800" i="1" dirty="0" smtClean="0"/>
              <a:t>…………………..</a:t>
            </a:r>
            <a:r>
              <a:rPr lang="vi-VN" sz="2800" i="1" dirty="0" smtClean="0"/>
              <a:t>, </a:t>
            </a:r>
            <a:r>
              <a:rPr lang="vi-VN" sz="2800" i="1" dirty="0"/>
              <a:t>giúp sinh vật thích nghi với môi trường để </a:t>
            </a:r>
            <a:r>
              <a:rPr lang="vi-VN" sz="2800" i="1" dirty="0" smtClean="0"/>
              <a:t>(5)</a:t>
            </a:r>
            <a:r>
              <a:rPr lang="en-US" sz="2800" i="1" dirty="0" smtClean="0"/>
              <a:t>…</a:t>
            </a:r>
            <a:r>
              <a:rPr lang="en-US" sz="2800" dirty="0" smtClean="0"/>
              <a:t>                 </a:t>
            </a:r>
            <a:r>
              <a:rPr lang="vi-VN" sz="2800" i="1" dirty="0" smtClean="0"/>
              <a:t>và (6)....</a:t>
            </a:r>
            <a:endParaRPr lang="vi-VN" sz="2800" dirty="0"/>
          </a:p>
          <a:p>
            <a:endParaRPr lang="vi-VN" sz="2800" i="1" dirty="0" smtClean="0"/>
          </a:p>
        </p:txBody>
      </p:sp>
      <p:sp>
        <p:nvSpPr>
          <p:cNvPr id="5" name="TextBox 4"/>
          <p:cNvSpPr txBox="1"/>
          <p:nvPr/>
        </p:nvSpPr>
        <p:spPr>
          <a:xfrm>
            <a:off x="7010400" y="1863968"/>
            <a:ext cx="1641231" cy="523220"/>
          </a:xfrm>
          <a:prstGeom prst="rect">
            <a:avLst/>
          </a:prstGeom>
          <a:noFill/>
        </p:spPr>
        <p:txBody>
          <a:bodyPr wrap="square" rtlCol="0">
            <a:spAutoFit/>
          </a:bodyPr>
          <a:lstStyle/>
          <a:p>
            <a:r>
              <a:rPr lang="en-US" sz="2800" b="1" dirty="0" err="1" smtClean="0">
                <a:solidFill>
                  <a:srgbClr val="FF0000"/>
                </a:solidFill>
              </a:rPr>
              <a:t>Phản</a:t>
            </a:r>
            <a:r>
              <a:rPr lang="en-US" sz="2800" b="1" dirty="0" smtClean="0">
                <a:solidFill>
                  <a:srgbClr val="FF0000"/>
                </a:solidFill>
              </a:rPr>
              <a:t> </a:t>
            </a:r>
            <a:r>
              <a:rPr lang="en-US" sz="2800" b="1" dirty="0" err="1" smtClean="0">
                <a:solidFill>
                  <a:srgbClr val="FF0000"/>
                </a:solidFill>
              </a:rPr>
              <a:t>ứng</a:t>
            </a:r>
            <a:endParaRPr lang="vi-VN" sz="2800" b="1" dirty="0">
              <a:solidFill>
                <a:srgbClr val="FF0000"/>
              </a:solidFill>
            </a:endParaRPr>
          </a:p>
        </p:txBody>
      </p:sp>
      <p:sp>
        <p:nvSpPr>
          <p:cNvPr id="6" name="TextBox 5"/>
          <p:cNvSpPr txBox="1"/>
          <p:nvPr/>
        </p:nvSpPr>
        <p:spPr>
          <a:xfrm>
            <a:off x="3153508" y="2254681"/>
            <a:ext cx="2004646" cy="523220"/>
          </a:xfrm>
          <a:prstGeom prst="rect">
            <a:avLst/>
          </a:prstGeom>
          <a:noFill/>
        </p:spPr>
        <p:txBody>
          <a:bodyPr wrap="square" rtlCol="0">
            <a:spAutoFit/>
          </a:bodyPr>
          <a:lstStyle/>
          <a:p>
            <a:r>
              <a:rPr lang="vi-VN" sz="2800" b="1" dirty="0" smtClean="0">
                <a:solidFill>
                  <a:srgbClr val="FF0000"/>
                </a:solidFill>
              </a:rPr>
              <a:t>Bên trong</a:t>
            </a:r>
            <a:endParaRPr lang="vi-VN" sz="2800" b="1" dirty="0">
              <a:solidFill>
                <a:srgbClr val="FF0000"/>
              </a:solidFill>
            </a:endParaRPr>
          </a:p>
        </p:txBody>
      </p:sp>
      <p:sp>
        <p:nvSpPr>
          <p:cNvPr id="7" name="TextBox 6"/>
          <p:cNvSpPr txBox="1"/>
          <p:nvPr/>
        </p:nvSpPr>
        <p:spPr>
          <a:xfrm>
            <a:off x="10257692" y="2250510"/>
            <a:ext cx="1699846" cy="523220"/>
          </a:xfrm>
          <a:prstGeom prst="rect">
            <a:avLst/>
          </a:prstGeom>
          <a:noFill/>
        </p:spPr>
        <p:txBody>
          <a:bodyPr wrap="square" rtlCol="0">
            <a:spAutoFit/>
          </a:bodyPr>
          <a:lstStyle/>
          <a:p>
            <a:r>
              <a:rPr lang="en-US" sz="2800" b="1" dirty="0" err="1" smtClean="0">
                <a:solidFill>
                  <a:srgbClr val="FF0000"/>
                </a:solidFill>
              </a:rPr>
              <a:t>Cơ</a:t>
            </a:r>
            <a:r>
              <a:rPr lang="en-US" sz="2800" b="1" dirty="0" smtClean="0">
                <a:solidFill>
                  <a:srgbClr val="FF0000"/>
                </a:solidFill>
              </a:rPr>
              <a:t> </a:t>
            </a:r>
            <a:r>
              <a:rPr lang="en-US" sz="2800" b="1" dirty="0" err="1" smtClean="0">
                <a:solidFill>
                  <a:srgbClr val="FF0000"/>
                </a:solidFill>
              </a:rPr>
              <a:t>thể</a:t>
            </a:r>
            <a:endParaRPr lang="vi-VN" sz="2800" b="1" dirty="0">
              <a:solidFill>
                <a:srgbClr val="FF0000"/>
              </a:solidFill>
            </a:endParaRPr>
          </a:p>
        </p:txBody>
      </p:sp>
      <p:sp>
        <p:nvSpPr>
          <p:cNvPr id="8" name="TextBox 7"/>
          <p:cNvSpPr txBox="1"/>
          <p:nvPr/>
        </p:nvSpPr>
        <p:spPr>
          <a:xfrm>
            <a:off x="5884985" y="3524330"/>
            <a:ext cx="1946030" cy="523220"/>
          </a:xfrm>
          <a:prstGeom prst="rect">
            <a:avLst/>
          </a:prstGeom>
          <a:noFill/>
        </p:spPr>
        <p:txBody>
          <a:bodyPr wrap="square" rtlCol="0">
            <a:spAutoFit/>
          </a:bodyPr>
          <a:lstStyle/>
          <a:p>
            <a:r>
              <a:rPr lang="en-US" sz="2800" b="1" dirty="0" err="1" smtClean="0">
                <a:solidFill>
                  <a:srgbClr val="FF0000"/>
                </a:solidFill>
              </a:rPr>
              <a:t>Cơ</a:t>
            </a:r>
            <a:r>
              <a:rPr lang="en-US" sz="2800" b="1" dirty="0" smtClean="0">
                <a:solidFill>
                  <a:srgbClr val="FF0000"/>
                </a:solidFill>
              </a:rPr>
              <a:t> </a:t>
            </a:r>
            <a:r>
              <a:rPr lang="en-US" sz="2800" b="1" dirty="0" err="1" smtClean="0">
                <a:solidFill>
                  <a:srgbClr val="FF0000"/>
                </a:solidFill>
              </a:rPr>
              <a:t>thể</a:t>
            </a:r>
            <a:r>
              <a:rPr lang="en-US" sz="2800" b="1" dirty="0" smtClean="0">
                <a:solidFill>
                  <a:srgbClr val="FF0000"/>
                </a:solidFill>
              </a:rPr>
              <a:t> </a:t>
            </a:r>
            <a:r>
              <a:rPr lang="en-US" sz="2800" b="1" dirty="0" err="1" smtClean="0">
                <a:solidFill>
                  <a:srgbClr val="FF0000"/>
                </a:solidFill>
              </a:rPr>
              <a:t>sống</a:t>
            </a:r>
            <a:endParaRPr lang="vi-VN" sz="2800" b="1" dirty="0">
              <a:solidFill>
                <a:srgbClr val="FF0000"/>
              </a:solidFill>
            </a:endParaRPr>
          </a:p>
        </p:txBody>
      </p:sp>
      <p:sp>
        <p:nvSpPr>
          <p:cNvPr id="9" name="TextBox 8"/>
          <p:cNvSpPr txBox="1"/>
          <p:nvPr/>
        </p:nvSpPr>
        <p:spPr>
          <a:xfrm>
            <a:off x="4196860" y="3981529"/>
            <a:ext cx="1301262" cy="523220"/>
          </a:xfrm>
          <a:prstGeom prst="rect">
            <a:avLst/>
          </a:prstGeom>
          <a:noFill/>
        </p:spPr>
        <p:txBody>
          <a:bodyPr wrap="square" rtlCol="0">
            <a:spAutoFit/>
          </a:bodyPr>
          <a:lstStyle/>
          <a:p>
            <a:r>
              <a:rPr lang="en-US" sz="2800" b="1" dirty="0" err="1" smtClean="0">
                <a:solidFill>
                  <a:srgbClr val="FF0000"/>
                </a:solidFill>
              </a:rPr>
              <a:t>Tồn</a:t>
            </a:r>
            <a:r>
              <a:rPr lang="en-US" sz="2800" b="1" dirty="0" smtClean="0">
                <a:solidFill>
                  <a:srgbClr val="FF0000"/>
                </a:solidFill>
              </a:rPr>
              <a:t> </a:t>
            </a:r>
            <a:r>
              <a:rPr lang="en-US" sz="2800" b="1" dirty="0" err="1" smtClean="0">
                <a:solidFill>
                  <a:srgbClr val="FF0000"/>
                </a:solidFill>
              </a:rPr>
              <a:t>tại</a:t>
            </a:r>
            <a:endParaRPr lang="vi-VN" sz="2800" b="1" dirty="0">
              <a:solidFill>
                <a:srgbClr val="FF0000"/>
              </a:solidFill>
            </a:endParaRPr>
          </a:p>
        </p:txBody>
      </p:sp>
      <p:sp>
        <p:nvSpPr>
          <p:cNvPr id="10" name="TextBox 9"/>
          <p:cNvSpPr txBox="1"/>
          <p:nvPr/>
        </p:nvSpPr>
        <p:spPr>
          <a:xfrm>
            <a:off x="6858000" y="3981529"/>
            <a:ext cx="2133600" cy="523220"/>
          </a:xfrm>
          <a:prstGeom prst="rect">
            <a:avLst/>
          </a:prstGeom>
          <a:noFill/>
        </p:spPr>
        <p:txBody>
          <a:bodyPr wrap="square" rtlCol="0">
            <a:spAutoFit/>
          </a:bodyPr>
          <a:lstStyle/>
          <a:p>
            <a:r>
              <a:rPr lang="en-US" sz="2800" b="1" dirty="0" err="1" smtClean="0">
                <a:solidFill>
                  <a:srgbClr val="FF0000"/>
                </a:solidFill>
              </a:rPr>
              <a:t>Phát</a:t>
            </a:r>
            <a:r>
              <a:rPr lang="en-US" sz="2800" b="1" dirty="0" smtClean="0">
                <a:solidFill>
                  <a:srgbClr val="FF0000"/>
                </a:solidFill>
              </a:rPr>
              <a:t> </a:t>
            </a:r>
            <a:r>
              <a:rPr lang="en-US" sz="2800" b="1" dirty="0" err="1" smtClean="0">
                <a:solidFill>
                  <a:srgbClr val="FF0000"/>
                </a:solidFill>
              </a:rPr>
              <a:t>triển</a:t>
            </a:r>
            <a:endParaRPr lang="vi-VN" sz="2800" b="1" dirty="0">
              <a:solidFill>
                <a:srgbClr val="FF0000"/>
              </a:solidFill>
            </a:endParaRPr>
          </a:p>
        </p:txBody>
      </p:sp>
    </p:spTree>
    <p:extLst>
      <p:ext uri="{BB962C8B-B14F-4D97-AF65-F5344CB8AC3E}">
        <p14:creationId xmlns:p14="http://schemas.microsoft.com/office/powerpoint/2010/main" val="3572717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barn(inVertical)">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ppt_x"/>
                                          </p:val>
                                        </p:tav>
                                        <p:tav tm="100000">
                                          <p:val>
                                            <p:strVal val="#ppt_x"/>
                                          </p:val>
                                        </p:tav>
                                      </p:tavLst>
                                    </p:anim>
                                    <p:anim calcmode="lin" valueType="num">
                                      <p:cBhvr additive="base">
                                        <p:cTn id="3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500" fill="hold"/>
                                        <p:tgtEl>
                                          <p:spTgt spid="9"/>
                                        </p:tgtEl>
                                        <p:attrNameLst>
                                          <p:attrName>ppt_x</p:attrName>
                                        </p:attrNameLst>
                                      </p:cBhvr>
                                      <p:tavLst>
                                        <p:tav tm="0">
                                          <p:val>
                                            <p:strVal val="#ppt_x"/>
                                          </p:val>
                                        </p:tav>
                                        <p:tav tm="100000">
                                          <p:val>
                                            <p:strVal val="#ppt_x"/>
                                          </p:val>
                                        </p:tav>
                                      </p:tavLst>
                                    </p:anim>
                                    <p:anim calcmode="lin" valueType="num">
                                      <p:cBhvr additive="base">
                                        <p:cTn id="4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additive="base">
                                        <p:cTn id="49" dur="500" fill="hold"/>
                                        <p:tgtEl>
                                          <p:spTgt spid="10"/>
                                        </p:tgtEl>
                                        <p:attrNameLst>
                                          <p:attrName>ppt_x</p:attrName>
                                        </p:attrNameLst>
                                      </p:cBhvr>
                                      <p:tavLst>
                                        <p:tav tm="0">
                                          <p:val>
                                            <p:strVal val="#ppt_x"/>
                                          </p:val>
                                        </p:tav>
                                        <p:tav tm="100000">
                                          <p:val>
                                            <p:strVal val="#ppt_x"/>
                                          </p:val>
                                        </p:tav>
                                      </p:tavLst>
                                    </p:anim>
                                    <p:anim calcmode="lin" valueType="num">
                                      <p:cBhvr additive="base">
                                        <p:cTn id="5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p:bldP spid="7" grpId="0"/>
      <p:bldP spid="8" grpId="0"/>
      <p:bldP spid="9" grpId="0"/>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30200" y="508634"/>
            <a:ext cx="11532235" cy="4752975"/>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03385" y="3956429"/>
            <a:ext cx="11359662" cy="1384995"/>
          </a:xfrm>
          <a:prstGeom prst="rect">
            <a:avLst/>
          </a:prstGeom>
        </p:spPr>
        <p:txBody>
          <a:bodyPr wrap="square">
            <a:spAutoFit/>
          </a:bodyPr>
          <a:lstStyle/>
          <a:p>
            <a:r>
              <a:rPr lang="vi-VN" sz="2800" dirty="0"/>
              <a:t>2. Cây trồng thường được chăm sóc bằng vun gốc như cây khoai tây.</a:t>
            </a:r>
          </a:p>
          <a:p>
            <a:r>
              <a:rPr lang="vi-VN" sz="2800" dirty="0"/>
              <a:t>Chăm sóc bằng làm giàn như cây thiên lí, dưa chuột,…</a:t>
            </a:r>
          </a:p>
          <a:p>
            <a:r>
              <a:rPr lang="vi-VN" sz="2800" dirty="0"/>
              <a:t>Chăm sóc bằng cách bón phân ở gốc như: cây lúa, cây dừa,…</a:t>
            </a:r>
          </a:p>
        </p:txBody>
      </p:sp>
      <p:sp>
        <p:nvSpPr>
          <p:cNvPr id="3" name="Rectangle 2"/>
          <p:cNvSpPr/>
          <p:nvPr/>
        </p:nvSpPr>
        <p:spPr>
          <a:xfrm>
            <a:off x="703385" y="636621"/>
            <a:ext cx="10937630" cy="2062103"/>
          </a:xfrm>
          <a:prstGeom prst="rect">
            <a:avLst/>
          </a:prstGeom>
        </p:spPr>
        <p:txBody>
          <a:bodyPr wrap="square">
            <a:spAutoFit/>
          </a:bodyPr>
          <a:lstStyle/>
          <a:p>
            <a:r>
              <a:rPr lang="vi-VN" sz="3200" i="1" dirty="0">
                <a:solidFill>
                  <a:srgbClr val="FF0000"/>
                </a:solidFill>
              </a:rPr>
              <a:t>2. Lấy ví dụ một số loại cây trồng thường được chăm sóc bằng một trong những biện pháp sau:vun gốc, làm giàn, bón phân ở gốc, làm rãnh tưới nước, tỉa thưa cây để có năng suất cao.</a:t>
            </a:r>
          </a:p>
        </p:txBody>
      </p:sp>
    </p:spTree>
    <p:extLst>
      <p:ext uri="{BB962C8B-B14F-4D97-AF65-F5344CB8AC3E}">
        <p14:creationId xmlns:p14="http://schemas.microsoft.com/office/powerpoint/2010/main" val="3878155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84585" y="161165"/>
            <a:ext cx="7913077" cy="584775"/>
          </a:xfrm>
          <a:prstGeom prst="rect">
            <a:avLst/>
          </a:prstGeom>
        </p:spPr>
        <p:txBody>
          <a:bodyPr wrap="square">
            <a:spAutoFit/>
          </a:bodyPr>
          <a:lstStyle/>
          <a:p>
            <a:pPr algn="ctr"/>
            <a:r>
              <a:rPr lang="de-DE" sz="3200" b="1" dirty="0">
                <a:solidFill>
                  <a:srgbClr val="FF0000"/>
                </a:solidFill>
              </a:rPr>
              <a:t>Vận dụng</a:t>
            </a:r>
            <a:endParaRPr lang="vi-VN" sz="3200" dirty="0">
              <a:solidFill>
                <a:srgbClr val="FF0000"/>
              </a:solidFill>
            </a:endParaRPr>
          </a:p>
        </p:txBody>
      </p:sp>
      <p:sp>
        <p:nvSpPr>
          <p:cNvPr id="3" name="Rectangle 2"/>
          <p:cNvSpPr/>
          <p:nvPr/>
        </p:nvSpPr>
        <p:spPr>
          <a:xfrm>
            <a:off x="433754" y="810417"/>
            <a:ext cx="11535507" cy="954107"/>
          </a:xfrm>
          <a:prstGeom prst="rect">
            <a:avLst/>
          </a:prstGeom>
        </p:spPr>
        <p:txBody>
          <a:bodyPr wrap="square">
            <a:spAutoFit/>
          </a:bodyPr>
          <a:lstStyle/>
          <a:p>
            <a:r>
              <a:rPr lang="en-US" sz="2800" i="1" dirty="0"/>
              <a:t>1. </a:t>
            </a:r>
            <a:r>
              <a:rPr lang="en-US" sz="2800" i="1" dirty="0" err="1"/>
              <a:t>Nêu</a:t>
            </a:r>
            <a:r>
              <a:rPr lang="en-US" sz="2800" i="1" dirty="0"/>
              <a:t> </a:t>
            </a:r>
            <a:r>
              <a:rPr lang="en-US" sz="2800" i="1" dirty="0" err="1"/>
              <a:t>một</a:t>
            </a:r>
            <a:r>
              <a:rPr lang="en-US" sz="2800" i="1" dirty="0"/>
              <a:t> </a:t>
            </a:r>
            <a:r>
              <a:rPr lang="en-US" sz="2800" i="1" dirty="0" err="1"/>
              <a:t>số</a:t>
            </a:r>
            <a:r>
              <a:rPr lang="en-US" sz="2800" i="1" dirty="0"/>
              <a:t> </a:t>
            </a:r>
            <a:r>
              <a:rPr lang="en-US" sz="2800" i="1" dirty="0" err="1"/>
              <a:t>biện</a:t>
            </a:r>
            <a:r>
              <a:rPr lang="en-US" sz="2800" i="1" dirty="0"/>
              <a:t> </a:t>
            </a:r>
            <a:r>
              <a:rPr lang="en-US" sz="2800" i="1" dirty="0" err="1"/>
              <a:t>pháp</a:t>
            </a:r>
            <a:r>
              <a:rPr lang="en-US" sz="2800" i="1" dirty="0"/>
              <a:t> </a:t>
            </a:r>
            <a:r>
              <a:rPr lang="en-US" sz="2800" i="1" dirty="0" err="1"/>
              <a:t>tăng</a:t>
            </a:r>
            <a:r>
              <a:rPr lang="en-US" sz="2800" i="1" dirty="0"/>
              <a:t> </a:t>
            </a:r>
            <a:r>
              <a:rPr lang="en-US" sz="2800" i="1" dirty="0" err="1"/>
              <a:t>năng</a:t>
            </a:r>
            <a:r>
              <a:rPr lang="en-US" sz="2800" i="1" dirty="0"/>
              <a:t> </a:t>
            </a:r>
            <a:r>
              <a:rPr lang="en-US" sz="2800" i="1" dirty="0" err="1"/>
              <a:t>suất</a:t>
            </a:r>
            <a:r>
              <a:rPr lang="en-US" sz="2800" i="1" dirty="0"/>
              <a:t> </a:t>
            </a:r>
            <a:r>
              <a:rPr lang="en-US" sz="2800" i="1" dirty="0" err="1"/>
              <a:t>cây</a:t>
            </a:r>
            <a:r>
              <a:rPr lang="en-US" sz="2800" i="1" dirty="0"/>
              <a:t> </a:t>
            </a:r>
            <a:r>
              <a:rPr lang="en-US" sz="2800" i="1" dirty="0" err="1"/>
              <a:t>trồng</a:t>
            </a:r>
            <a:r>
              <a:rPr lang="en-US" sz="2800" i="1" dirty="0"/>
              <a:t> </a:t>
            </a:r>
            <a:r>
              <a:rPr lang="en-US" sz="2800" i="1" dirty="0" err="1"/>
              <a:t>dựa</a:t>
            </a:r>
            <a:r>
              <a:rPr lang="en-US" sz="2800" i="1" dirty="0"/>
              <a:t> </a:t>
            </a:r>
            <a:r>
              <a:rPr lang="en-US" sz="2800" i="1" dirty="0" err="1"/>
              <a:t>trên</a:t>
            </a:r>
            <a:r>
              <a:rPr lang="en-US" sz="2800" i="1" dirty="0"/>
              <a:t> </a:t>
            </a:r>
            <a:r>
              <a:rPr lang="en-US" sz="2800" i="1" dirty="0" err="1"/>
              <a:t>hiểu</a:t>
            </a:r>
            <a:r>
              <a:rPr lang="en-US" sz="2800" i="1" dirty="0"/>
              <a:t> </a:t>
            </a:r>
            <a:r>
              <a:rPr lang="en-US" sz="2800" i="1" dirty="0" err="1"/>
              <a:t>biết</a:t>
            </a:r>
            <a:r>
              <a:rPr lang="en-US" sz="2800" i="1" dirty="0"/>
              <a:t> </a:t>
            </a:r>
            <a:r>
              <a:rPr lang="en-US" sz="2800" i="1" dirty="0" err="1"/>
              <a:t>về</a:t>
            </a:r>
            <a:r>
              <a:rPr lang="en-US" sz="2800" i="1" dirty="0"/>
              <a:t> </a:t>
            </a:r>
            <a:r>
              <a:rPr lang="en-US" sz="2800" i="1" dirty="0" err="1"/>
              <a:t>các</a:t>
            </a:r>
            <a:r>
              <a:rPr lang="en-US" sz="2800" i="1" dirty="0"/>
              <a:t> </a:t>
            </a:r>
            <a:r>
              <a:rPr lang="en-US" sz="2800" i="1" dirty="0" err="1"/>
              <a:t>hình</a:t>
            </a:r>
            <a:r>
              <a:rPr lang="en-US" sz="2800" i="1" dirty="0"/>
              <a:t> </a:t>
            </a:r>
            <a:r>
              <a:rPr lang="en-US" sz="2800" i="1" dirty="0" err="1"/>
              <a:t>thức</a:t>
            </a:r>
            <a:r>
              <a:rPr lang="en-US" sz="2800" i="1" dirty="0"/>
              <a:t> </a:t>
            </a:r>
            <a:r>
              <a:rPr lang="en-US" sz="2800" i="1" dirty="0" err="1"/>
              <a:t>cảm</a:t>
            </a:r>
            <a:r>
              <a:rPr lang="en-US" sz="2800" i="1" dirty="0"/>
              <a:t> </a:t>
            </a:r>
            <a:r>
              <a:rPr lang="en-US" sz="2800" i="1" dirty="0" err="1"/>
              <a:t>ứng</a:t>
            </a:r>
            <a:r>
              <a:rPr lang="en-US" sz="2800" i="1" dirty="0"/>
              <a:t> ở </a:t>
            </a:r>
            <a:r>
              <a:rPr lang="en-US" sz="2800" i="1" dirty="0" err="1"/>
              <a:t>thực</a:t>
            </a:r>
            <a:r>
              <a:rPr lang="en-US" sz="2800" i="1" dirty="0"/>
              <a:t> </a:t>
            </a:r>
            <a:r>
              <a:rPr lang="en-US" sz="2800" i="1" dirty="0" err="1"/>
              <a:t>vật</a:t>
            </a:r>
            <a:r>
              <a:rPr lang="en-US" sz="2800" i="1" dirty="0"/>
              <a:t>.</a:t>
            </a:r>
            <a:endParaRPr lang="vi-VN" sz="2800" dirty="0"/>
          </a:p>
        </p:txBody>
      </p:sp>
      <p:sp>
        <p:nvSpPr>
          <p:cNvPr id="4" name="Rectangle 3"/>
          <p:cNvSpPr/>
          <p:nvPr/>
        </p:nvSpPr>
        <p:spPr>
          <a:xfrm>
            <a:off x="621323" y="1720840"/>
            <a:ext cx="11347938" cy="5262979"/>
          </a:xfrm>
          <a:prstGeom prst="rect">
            <a:avLst/>
          </a:prstGeom>
        </p:spPr>
        <p:txBody>
          <a:bodyPr wrap="square">
            <a:spAutoFit/>
          </a:bodyPr>
          <a:lstStyle/>
          <a:p>
            <a:r>
              <a:rPr lang="vi-VN" sz="2800" dirty="0">
                <a:solidFill>
                  <a:srgbClr val="251CE2"/>
                </a:solidFill>
              </a:rPr>
              <a:t>Một số biện pháp tăng năng suất cây trồng dựa trên hiểu biết về các hình thức cảm ứng ở thực vật:</a:t>
            </a:r>
          </a:p>
          <a:p>
            <a:r>
              <a:rPr lang="vi-VN" sz="2800" dirty="0">
                <a:solidFill>
                  <a:srgbClr val="251CE2"/>
                </a:solidFill>
              </a:rPr>
              <a:t>- Đối với tính hướng sáng: trồng cây ở những nơi quang đãng, mật độ cây trồng thưa.</a:t>
            </a:r>
          </a:p>
          <a:p>
            <a:r>
              <a:rPr lang="vi-VN" sz="2800" dirty="0">
                <a:solidFill>
                  <a:srgbClr val="251CE2"/>
                </a:solidFill>
              </a:rPr>
              <a:t>- Đối với tính hướng tiếp xúc: làm giàn leo cho cây</a:t>
            </a:r>
          </a:p>
          <a:p>
            <a:r>
              <a:rPr lang="vi-VN" sz="2800" dirty="0">
                <a:solidFill>
                  <a:srgbClr val="251CE2"/>
                </a:solidFill>
              </a:rPr>
              <a:t>- Tính hướng nước: cây ưa nước cần trồng gần sông, hồ, hoặc những nơi có điều kiện nguồn nước thuận lợi; cây không ưa nước thì không nên tưới nhiều, có thể trồng cây trong chậu hoặc nơi cách xa nguồn nước.</a:t>
            </a:r>
          </a:p>
          <a:p>
            <a:r>
              <a:rPr lang="vi-VN" sz="2800" dirty="0">
                <a:solidFill>
                  <a:srgbClr val="251CE2"/>
                </a:solidFill>
              </a:rPr>
              <a:t>- Đối với tính hướng hóa: cần bón phân sát bề mặt đất (cây lúa, cây dừa,…); một số loài cây khi bón phân cần đào hố ở sâu dưới đất (cam, bưởi,…)</a:t>
            </a:r>
          </a:p>
        </p:txBody>
      </p:sp>
    </p:spTree>
    <p:extLst>
      <p:ext uri="{BB962C8B-B14F-4D97-AF65-F5344CB8AC3E}">
        <p14:creationId xmlns:p14="http://schemas.microsoft.com/office/powerpoint/2010/main" val="4910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87720" y="559749"/>
            <a:ext cx="10813326" cy="584775"/>
          </a:xfrm>
          <a:prstGeom prst="rect">
            <a:avLst/>
          </a:prstGeom>
        </p:spPr>
        <p:txBody>
          <a:bodyPr wrap="square">
            <a:spAutoFit/>
          </a:bodyPr>
          <a:lstStyle/>
          <a:p>
            <a:r>
              <a:rPr lang="vi-VN" sz="3200" i="1" dirty="0"/>
              <a:t>2. Vì sao có tên gọi cây hoa hướng dương?</a:t>
            </a:r>
            <a:endParaRPr lang="vi-VN" sz="3200" dirty="0"/>
          </a:p>
        </p:txBody>
      </p:sp>
      <p:sp>
        <p:nvSpPr>
          <p:cNvPr id="3" name="Rectangle 2"/>
          <p:cNvSpPr/>
          <p:nvPr/>
        </p:nvSpPr>
        <p:spPr>
          <a:xfrm>
            <a:off x="597877" y="1244042"/>
            <a:ext cx="11301046" cy="954107"/>
          </a:xfrm>
          <a:prstGeom prst="rect">
            <a:avLst/>
          </a:prstGeom>
        </p:spPr>
        <p:txBody>
          <a:bodyPr wrap="square">
            <a:spAutoFit/>
          </a:bodyPr>
          <a:lstStyle/>
          <a:p>
            <a:r>
              <a:rPr lang="vi-VN" sz="2800" dirty="0" smtClean="0">
                <a:solidFill>
                  <a:srgbClr val="251CE2"/>
                </a:solidFill>
              </a:rPr>
              <a:t> </a:t>
            </a:r>
            <a:r>
              <a:rPr lang="vi-VN" sz="2800" dirty="0">
                <a:solidFill>
                  <a:srgbClr val="251CE2"/>
                </a:solidFill>
              </a:rPr>
              <a:t>Hướng dương nghĩa là hướng về ánh sáng. Cây hoa hướng dương có tên gọi này vì hoa của cây luôn hướng về phía có ánh mặt trời.</a:t>
            </a:r>
          </a:p>
        </p:txBody>
      </p:sp>
      <p:sp>
        <p:nvSpPr>
          <p:cNvPr id="4" name="Rectangle 3"/>
          <p:cNvSpPr/>
          <p:nvPr/>
        </p:nvSpPr>
        <p:spPr>
          <a:xfrm>
            <a:off x="487720" y="2122021"/>
            <a:ext cx="11235355" cy="1569660"/>
          </a:xfrm>
          <a:prstGeom prst="rect">
            <a:avLst/>
          </a:prstGeom>
        </p:spPr>
        <p:txBody>
          <a:bodyPr wrap="square">
            <a:spAutoFit/>
          </a:bodyPr>
          <a:lstStyle/>
          <a:p>
            <a:r>
              <a:rPr lang="vi-VN" sz="3200" i="1" dirty="0"/>
              <a:t>3. Vào rừng nhiệt đới,chúng ta có thể gặp nhiều cây dây leo quấn quanh những cây gỗ lớn và vươn lên cao. Nêu tác nhân kích thích và ý nghĩa của hiện tượng đó.</a:t>
            </a:r>
            <a:endParaRPr lang="vi-VN" sz="3200" dirty="0"/>
          </a:p>
        </p:txBody>
      </p:sp>
      <p:sp>
        <p:nvSpPr>
          <p:cNvPr id="5" name="Rectangle 4"/>
          <p:cNvSpPr/>
          <p:nvPr/>
        </p:nvSpPr>
        <p:spPr>
          <a:xfrm>
            <a:off x="511165" y="3691681"/>
            <a:ext cx="11387757" cy="1384995"/>
          </a:xfrm>
          <a:prstGeom prst="rect">
            <a:avLst/>
          </a:prstGeom>
        </p:spPr>
        <p:txBody>
          <a:bodyPr wrap="square">
            <a:spAutoFit/>
          </a:bodyPr>
          <a:lstStyle/>
          <a:p>
            <a:r>
              <a:rPr lang="vi-VN" sz="2800" dirty="0">
                <a:solidFill>
                  <a:srgbClr val="251CE2"/>
                </a:solidFill>
              </a:rPr>
              <a:t>Tác nhân kích thích của hiện tượng này là các cây gỗ lớn.</a:t>
            </a:r>
          </a:p>
          <a:p>
            <a:r>
              <a:rPr lang="vi-VN" sz="2800" dirty="0">
                <a:solidFill>
                  <a:srgbClr val="251CE2"/>
                </a:solidFill>
              </a:rPr>
              <a:t>Ý nghĩa của hiện tượng: Giúp thân cây phát triển và giúp là thu nhận ánh sáng.</a:t>
            </a:r>
          </a:p>
        </p:txBody>
      </p:sp>
      <p:sp>
        <p:nvSpPr>
          <p:cNvPr id="6" name="Rectangle 5"/>
          <p:cNvSpPr/>
          <p:nvPr/>
        </p:nvSpPr>
        <p:spPr>
          <a:xfrm>
            <a:off x="597877" y="5076676"/>
            <a:ext cx="11301046" cy="1569660"/>
          </a:xfrm>
          <a:prstGeom prst="rect">
            <a:avLst/>
          </a:prstGeom>
        </p:spPr>
        <p:txBody>
          <a:bodyPr wrap="square">
            <a:spAutoFit/>
          </a:bodyPr>
          <a:lstStyle/>
          <a:p>
            <a:r>
              <a:rPr lang="vi-VN" sz="3200" i="1" dirty="0"/>
              <a:t>4.</a:t>
            </a:r>
            <a:r>
              <a:rPr lang="vi-VN" sz="3200" dirty="0"/>
              <a:t> </a:t>
            </a:r>
            <a:r>
              <a:rPr lang="vi-VN" sz="3200" i="1" dirty="0"/>
              <a:t>Về nhà tìm hiểu.</a:t>
            </a:r>
            <a:endParaRPr lang="vi-VN" sz="3200" dirty="0"/>
          </a:p>
          <a:p>
            <a:r>
              <a:rPr lang="vi-VN" sz="3200" i="1" dirty="0"/>
              <a:t> </a:t>
            </a:r>
            <a:r>
              <a:rPr lang="de-DE" sz="3200" i="1" dirty="0"/>
              <a:t>Hãy so sánh hiện tượng xòe lá, khép lá ở cây me vào buổi sáng, buổi tối và hiện tượng cụp lá ở cây trinh nữ khi có va chạm.</a:t>
            </a:r>
            <a:endParaRPr lang="vi-VN" sz="3200" dirty="0"/>
          </a:p>
        </p:txBody>
      </p:sp>
    </p:spTree>
    <p:extLst>
      <p:ext uri="{BB962C8B-B14F-4D97-AF65-F5344CB8AC3E}">
        <p14:creationId xmlns:p14="http://schemas.microsoft.com/office/powerpoint/2010/main" val="3073378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Rounded Corners 66"/>
          <p:cNvSpPr/>
          <p:nvPr/>
        </p:nvSpPr>
        <p:spPr>
          <a:xfrm>
            <a:off x="102788" y="107752"/>
            <a:ext cx="11986424" cy="6667471"/>
          </a:xfrm>
          <a:prstGeom prst="roundRect">
            <a:avLst>
              <a:gd name="adj" fmla="val 6148"/>
            </a:avLst>
          </a:prstGeom>
          <a:solidFill>
            <a:schemeClr val="bg1"/>
          </a:solidFill>
          <a:ln w="38100">
            <a:solidFill>
              <a:schemeClr val="accent2">
                <a:lumMod val="60000"/>
                <a:lumOff val="40000"/>
              </a:schemeClr>
            </a:solidFill>
          </a:ln>
          <a:effectLst>
            <a:outerShdw blurRad="63500" sx="101000" sy="101000" algn="ctr" rotWithShape="0">
              <a:schemeClr val="tx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Rounded Corners 67"/>
          <p:cNvSpPr/>
          <p:nvPr/>
        </p:nvSpPr>
        <p:spPr>
          <a:xfrm flipH="1">
            <a:off x="189144" y="227971"/>
            <a:ext cx="11813712" cy="6427033"/>
          </a:xfrm>
          <a:prstGeom prst="roundRect">
            <a:avLst>
              <a:gd name="adj" fmla="val 4945"/>
            </a:avLst>
          </a:prstGeom>
          <a:gradFill flip="none" rotWithShape="1">
            <a:gsLst>
              <a:gs pos="29000">
                <a:srgbClr val="C3E7ED"/>
              </a:gs>
              <a:gs pos="100000">
                <a:schemeClr val="bg1"/>
              </a:gs>
            </a:gsLst>
            <a:lin ang="0" scaled="1"/>
            <a:tileRect/>
          </a:gra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Rounded Corners 64"/>
          <p:cNvSpPr/>
          <p:nvPr/>
        </p:nvSpPr>
        <p:spPr>
          <a:xfrm flipH="1">
            <a:off x="658380" y="774499"/>
            <a:ext cx="10982652" cy="5333977"/>
          </a:xfrm>
          <a:prstGeom prst="roundRect">
            <a:avLst>
              <a:gd name="adj" fmla="val 3583"/>
            </a:avLst>
          </a:prstGeom>
          <a:gradFill>
            <a:gsLst>
              <a:gs pos="34000">
                <a:srgbClr val="FEFFEC"/>
              </a:gs>
              <a:gs pos="100000">
                <a:schemeClr val="bg1"/>
              </a:gs>
            </a:gsLst>
            <a:lin ang="0" scaled="1"/>
          </a:gradFill>
          <a:ln w="28575">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Rectangle: Rounded Corners 187"/>
          <p:cNvSpPr/>
          <p:nvPr/>
        </p:nvSpPr>
        <p:spPr>
          <a:xfrm>
            <a:off x="410274" y="478447"/>
            <a:ext cx="11412093" cy="5904000"/>
          </a:xfrm>
          <a:prstGeom prst="roundRect">
            <a:avLst>
              <a:gd name="adj" fmla="val 3820"/>
            </a:avLst>
          </a:prstGeom>
          <a:noFill/>
          <a:ln w="28575">
            <a:solidFill>
              <a:schemeClr val="accent6">
                <a:lumMod val="75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913525" y="1013043"/>
            <a:ext cx="10220211" cy="1400383"/>
          </a:xfrm>
          <a:prstGeom prst="rect">
            <a:avLst/>
          </a:prstGeom>
          <a:noFill/>
        </p:spPr>
        <p:txBody>
          <a:bodyPr wrap="square" rtlCol="0">
            <a:spAutoFit/>
          </a:bodyPr>
          <a:lstStyle/>
          <a:p>
            <a:pPr algn="ctr"/>
            <a:r>
              <a:rPr lang="en-US" altLang="vi-VN" sz="8500">
                <a:solidFill>
                  <a:srgbClr val="FF0000"/>
                </a:solidFill>
                <a:latin typeface="FS Blonde Script" panose="03000503000000000000" pitchFamily="66" charset="0"/>
                <a:ea typeface="Segoe UI Black" panose="020B0A02040204020203" pitchFamily="34" charset="0"/>
                <a:cs typeface="Times New Roman" panose="02020603050405020304" pitchFamily="18" charset="0"/>
              </a:rPr>
              <a:t>Tạm biệt lớp và hẹn gặp lại!</a:t>
            </a:r>
            <a:endParaRPr lang="en-US" sz="8500">
              <a:solidFill>
                <a:srgbClr val="FF0000"/>
              </a:solidFill>
              <a:latin typeface="FS Blonde Script" panose="03000503000000000000" pitchFamily="66" charset="0"/>
              <a:ea typeface="Segoe UI Black" panose="020B0A02040204020203" pitchFamily="34" charset="0"/>
            </a:endParaRPr>
          </a:p>
        </p:txBody>
      </p:sp>
      <p:pic>
        <p:nvPicPr>
          <p:cNvPr id="7" name="Picture 6"/>
          <p:cNvPicPr>
            <a:picLocks noChangeAspect="1"/>
          </p:cNvPicPr>
          <p:nvPr/>
        </p:nvPicPr>
        <p:blipFill rotWithShape="1">
          <a:blip r:embed="rId2" cstate="email">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a:xfrm>
            <a:off x="1705329" y="1574762"/>
            <a:ext cx="9219211" cy="4534139"/>
          </a:xfrm>
          <a:prstGeom prst="rect">
            <a:avLst/>
          </a:prstGeom>
        </p:spPr>
      </p:pic>
    </p:spTree>
  </p:cSld>
  <p:clrMapOvr>
    <a:masterClrMapping/>
  </p:clrMapOvr>
  <p:transition spd="slow">
    <p:fade/>
    <p:sndAc>
      <p:endSnd/>
    </p:sndAc>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33046" y="328247"/>
            <a:ext cx="11125200" cy="3539430"/>
          </a:xfrm>
          <a:prstGeom prst="rect">
            <a:avLst/>
          </a:prstGeom>
        </p:spPr>
        <p:txBody>
          <a:bodyPr wrap="square">
            <a:spAutoFit/>
          </a:bodyPr>
          <a:lstStyle/>
          <a:p>
            <a:r>
              <a:rPr lang="vi-VN" sz="3200" dirty="0"/>
              <a:t>- </a:t>
            </a:r>
            <a:r>
              <a:rPr lang="vi-VN" sz="3200" dirty="0" smtClean="0"/>
              <a:t> HS </a:t>
            </a:r>
            <a:r>
              <a:rPr lang="vi-VN" sz="3200" dirty="0"/>
              <a:t>quan sát H 27.1b, nghiên cứu ví dụ SGK/129 sau đó trả lời câu </a:t>
            </a:r>
            <a:r>
              <a:rPr lang="vi-VN" sz="3200" dirty="0" smtClean="0"/>
              <a:t>hỏi theo nhóm.</a:t>
            </a:r>
            <a:endParaRPr lang="vi-VN" sz="3200" dirty="0"/>
          </a:p>
          <a:p>
            <a:r>
              <a:rPr lang="vi-VN" sz="3200" dirty="0"/>
              <a:t> </a:t>
            </a:r>
            <a:r>
              <a:rPr lang="vi-VN" sz="3200" i="1" dirty="0">
                <a:solidFill>
                  <a:srgbClr val="FF0000"/>
                </a:solidFill>
                <a:latin typeface="+mj-lt"/>
              </a:rPr>
              <a:t>1</a:t>
            </a:r>
            <a:r>
              <a:rPr lang="vi-VN" sz="3200" dirty="0">
                <a:solidFill>
                  <a:srgbClr val="FF0000"/>
                </a:solidFill>
                <a:latin typeface="+mj-lt"/>
              </a:rPr>
              <a:t>.</a:t>
            </a:r>
            <a:r>
              <a:rPr lang="vi-VN" sz="3200" i="1" dirty="0">
                <a:solidFill>
                  <a:srgbClr val="FF0000"/>
                </a:solidFill>
                <a:latin typeface="+mj-lt"/>
              </a:rPr>
              <a:t>Hãy cho biết phản ứng của lá cây xấu hổ có ý nghĩa gì?</a:t>
            </a:r>
            <a:endParaRPr lang="vi-VN" sz="3200" dirty="0">
              <a:solidFill>
                <a:srgbClr val="FF0000"/>
              </a:solidFill>
              <a:latin typeface="+mj-lt"/>
            </a:endParaRPr>
          </a:p>
          <a:p>
            <a:r>
              <a:rPr lang="vi-VN" sz="3200" i="1" dirty="0">
                <a:solidFill>
                  <a:srgbClr val="FF0000"/>
                </a:solidFill>
                <a:latin typeface="+mj-lt"/>
              </a:rPr>
              <a:t>2. Hãy lấy thêm các ví dụ về cảm ứng ở sinh vật và cho biết:</a:t>
            </a:r>
            <a:endParaRPr lang="vi-VN" sz="3200" dirty="0">
              <a:solidFill>
                <a:srgbClr val="FF0000"/>
              </a:solidFill>
              <a:latin typeface="+mj-lt"/>
            </a:endParaRPr>
          </a:p>
          <a:p>
            <a:r>
              <a:rPr lang="vi-VN" sz="3200" i="1" dirty="0">
                <a:solidFill>
                  <a:srgbClr val="FF0000"/>
                </a:solidFill>
                <a:latin typeface="+mj-lt"/>
              </a:rPr>
              <a:t>a) Tên kích thích thích và phản ứng của cơ thể đối với kích thích đó.</a:t>
            </a:r>
            <a:endParaRPr lang="vi-VN" sz="3200" dirty="0">
              <a:solidFill>
                <a:srgbClr val="FF0000"/>
              </a:solidFill>
              <a:latin typeface="+mj-lt"/>
            </a:endParaRPr>
          </a:p>
          <a:p>
            <a:r>
              <a:rPr lang="vi-VN" sz="3200" i="1" dirty="0">
                <a:solidFill>
                  <a:srgbClr val="FF0000"/>
                </a:solidFill>
                <a:latin typeface="+mj-lt"/>
              </a:rPr>
              <a:t>b) Ý nghĩa của cảm ứng đó đối với cơ thể.</a:t>
            </a:r>
            <a:endParaRPr lang="vi-VN" sz="3200" dirty="0">
              <a:solidFill>
                <a:srgbClr val="FF0000"/>
              </a:solidFill>
              <a:latin typeface="+mj-lt"/>
            </a:endParaRPr>
          </a:p>
        </p:txBody>
      </p:sp>
      <p:sp>
        <p:nvSpPr>
          <p:cNvPr id="3" name="Rectangle 2"/>
          <p:cNvSpPr/>
          <p:nvPr/>
        </p:nvSpPr>
        <p:spPr>
          <a:xfrm>
            <a:off x="468922" y="3997569"/>
            <a:ext cx="11594123" cy="2677656"/>
          </a:xfrm>
          <a:prstGeom prst="rect">
            <a:avLst/>
          </a:prstGeom>
        </p:spPr>
        <p:txBody>
          <a:bodyPr wrap="square">
            <a:spAutoFit/>
          </a:bodyPr>
          <a:lstStyle/>
          <a:p>
            <a:r>
              <a:rPr lang="de-DE" sz="2800" b="1" dirty="0">
                <a:solidFill>
                  <a:srgbClr val="0070C0"/>
                </a:solidFill>
              </a:rPr>
              <a:t>+ Lá cây xấu hổ: Khi chạm tay vào lá cây cấu hổ, lá cây xấu hổ đã chịu tác động cơ học từ ngón tay và có phản ứng khép lại.</a:t>
            </a:r>
            <a:endParaRPr lang="vi-VN" sz="2800" b="1" dirty="0">
              <a:solidFill>
                <a:srgbClr val="0070C0"/>
              </a:solidFill>
            </a:endParaRPr>
          </a:p>
          <a:p>
            <a:r>
              <a:rPr lang="de-DE" sz="2800" b="1" dirty="0">
                <a:solidFill>
                  <a:srgbClr val="0070C0"/>
                </a:solidFill>
              </a:rPr>
              <a:t> -&gt; Giúp cho cây sinh tồn, thích nghi với điều kiện tự nhiên. Khi gặp những trận mưa bão lớn, cây xấu hổ thu lá lại giúp cứu được các lá non.</a:t>
            </a:r>
            <a:endParaRPr lang="vi-VN" sz="2800" b="1" dirty="0">
              <a:solidFill>
                <a:srgbClr val="0070C0"/>
              </a:solidFill>
            </a:endParaRPr>
          </a:p>
          <a:p>
            <a:r>
              <a:rPr lang="vi-VN" sz="2800" b="1" dirty="0">
                <a:solidFill>
                  <a:srgbClr val="0070C0"/>
                </a:solidFill>
              </a:rPr>
              <a:t>-</a:t>
            </a:r>
            <a:r>
              <a:rPr lang="de-DE" sz="2800" b="1" dirty="0">
                <a:solidFill>
                  <a:srgbClr val="0070C0"/>
                </a:solidFill>
              </a:rPr>
              <a:t> Lá cây xấu hổ đã tiếp nhận kích thích cơ học từ môi trường và phản ứng lại các tác động đó.</a:t>
            </a:r>
            <a:endParaRPr lang="vi-VN" sz="2800" b="1" dirty="0">
              <a:solidFill>
                <a:srgbClr val="0070C0"/>
              </a:solidFill>
            </a:endParaRPr>
          </a:p>
        </p:txBody>
      </p:sp>
    </p:spTree>
    <p:extLst>
      <p:ext uri="{BB962C8B-B14F-4D97-AF65-F5344CB8AC3E}">
        <p14:creationId xmlns:p14="http://schemas.microsoft.com/office/powerpoint/2010/main" val="474898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14398" y="328247"/>
            <a:ext cx="11113477" cy="4832092"/>
          </a:xfrm>
          <a:prstGeom prst="rect">
            <a:avLst/>
          </a:prstGeom>
        </p:spPr>
        <p:txBody>
          <a:bodyPr wrap="square">
            <a:spAutoFit/>
          </a:bodyPr>
          <a:lstStyle/>
          <a:p>
            <a:r>
              <a:rPr lang="vi-VN" sz="2800" dirty="0">
                <a:solidFill>
                  <a:srgbClr val="0070C0"/>
                </a:solidFill>
              </a:rPr>
              <a:t>Ví dụ về kích thích:</a:t>
            </a:r>
          </a:p>
          <a:p>
            <a:r>
              <a:rPr lang="vi-VN" sz="2800" dirty="0">
                <a:solidFill>
                  <a:srgbClr val="FF0000"/>
                </a:solidFill>
              </a:rPr>
              <a:t>- Tay rụt lại khi chạm vào cái gai</a:t>
            </a:r>
          </a:p>
          <a:p>
            <a:r>
              <a:rPr lang="vi-VN" sz="2800" dirty="0">
                <a:solidFill>
                  <a:srgbClr val="0070C0"/>
                </a:solidFill>
              </a:rPr>
              <a:t>+ Tên kích thích: cái gai                  + Phản ứng của cơ thể: tay rụt lại</a:t>
            </a:r>
          </a:p>
          <a:p>
            <a:r>
              <a:rPr lang="vi-VN" sz="2800" dirty="0">
                <a:solidFill>
                  <a:srgbClr val="0070C0"/>
                </a:solidFill>
              </a:rPr>
              <a:t>+ Ý nghĩa: bảo vệ cơ thể</a:t>
            </a:r>
          </a:p>
          <a:p>
            <a:r>
              <a:rPr lang="vi-VN" sz="2800" dirty="0">
                <a:solidFill>
                  <a:srgbClr val="FF0000"/>
                </a:solidFill>
              </a:rPr>
              <a:t>- Hiện tượng bắt mồi ở cây nắp ấm</a:t>
            </a:r>
          </a:p>
          <a:p>
            <a:r>
              <a:rPr lang="vi-VN" sz="2800" dirty="0">
                <a:solidFill>
                  <a:srgbClr val="0070C0"/>
                </a:solidFill>
              </a:rPr>
              <a:t>+ Tên kích thích: con mồi                + Phản ứng của cơ thể: đóng nắp</a:t>
            </a:r>
          </a:p>
          <a:p>
            <a:r>
              <a:rPr lang="vi-VN" sz="2800" dirty="0">
                <a:solidFill>
                  <a:srgbClr val="0070C0"/>
                </a:solidFill>
              </a:rPr>
              <a:t>+ Ý nghĩa: cung cấp dinh dưỡng cho cơ thể</a:t>
            </a:r>
          </a:p>
          <a:p>
            <a:r>
              <a:rPr lang="vi-VN" sz="2800" dirty="0">
                <a:solidFill>
                  <a:srgbClr val="FF0000"/>
                </a:solidFill>
              </a:rPr>
              <a:t>- Hiện tượng chim én bay về phía Nam vào mua đông</a:t>
            </a:r>
          </a:p>
          <a:p>
            <a:r>
              <a:rPr lang="vi-VN" sz="2800" dirty="0">
                <a:solidFill>
                  <a:srgbClr val="0070C0"/>
                </a:solidFill>
              </a:rPr>
              <a:t>+ Tên kích thích: Không khí chuyển lạnh</a:t>
            </a:r>
          </a:p>
          <a:p>
            <a:r>
              <a:rPr lang="vi-VN" sz="2800" dirty="0">
                <a:solidFill>
                  <a:srgbClr val="0070C0"/>
                </a:solidFill>
              </a:rPr>
              <a:t>+ Phản ứng của cơ thể: Bay về phía Nam</a:t>
            </a:r>
          </a:p>
          <a:p>
            <a:r>
              <a:rPr lang="vi-VN" sz="2800" dirty="0">
                <a:solidFill>
                  <a:srgbClr val="0070C0"/>
                </a:solidFill>
              </a:rPr>
              <a:t>+ Ý nghĩa: Bảo vệ cơ thể, tìm kiểm dinh dưỡng.</a:t>
            </a:r>
          </a:p>
        </p:txBody>
      </p:sp>
      <p:sp>
        <p:nvSpPr>
          <p:cNvPr id="3" name="Rectangle 2"/>
          <p:cNvSpPr/>
          <p:nvPr/>
        </p:nvSpPr>
        <p:spPr>
          <a:xfrm>
            <a:off x="1101967" y="5436548"/>
            <a:ext cx="9483971" cy="584775"/>
          </a:xfrm>
          <a:prstGeom prst="rect">
            <a:avLst/>
          </a:prstGeom>
        </p:spPr>
        <p:txBody>
          <a:bodyPr wrap="square">
            <a:spAutoFit/>
          </a:bodyPr>
          <a:lstStyle/>
          <a:p>
            <a:r>
              <a:rPr lang="vi-VN" sz="3200" i="1" dirty="0">
                <a:solidFill>
                  <a:srgbClr val="251CE2"/>
                </a:solidFill>
              </a:rPr>
              <a:t>Hãy cho biết hiện tượng cảm ứng là gì?</a:t>
            </a:r>
            <a:endParaRPr lang="vi-VN" sz="3200" dirty="0">
              <a:solidFill>
                <a:srgbClr val="251CE2"/>
              </a:solidFill>
            </a:endParaRPr>
          </a:p>
        </p:txBody>
      </p:sp>
    </p:spTree>
    <p:extLst>
      <p:ext uri="{BB962C8B-B14F-4D97-AF65-F5344CB8AC3E}">
        <p14:creationId xmlns:p14="http://schemas.microsoft.com/office/powerpoint/2010/main" val="134644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50545" y="277495"/>
            <a:ext cx="10881995" cy="583565"/>
          </a:xfrm>
          <a:prstGeom prst="rect">
            <a:avLst/>
          </a:prstGeom>
          <a:noFill/>
        </p:spPr>
        <p:txBody>
          <a:bodyPr wrap="square" rtlCol="0" anchor="t">
            <a:spAutoFit/>
          </a:bodyPr>
          <a:lstStyle/>
          <a:p>
            <a:r>
              <a:rPr lang="en-US" sz="3200" b="1" dirty="0">
                <a:solidFill>
                  <a:srgbClr val="FF0000"/>
                </a:solidFill>
              </a:rPr>
              <a:t>I. </a:t>
            </a:r>
            <a:r>
              <a:rPr lang="en-US" sz="3200" b="1" dirty="0" err="1">
                <a:solidFill>
                  <a:srgbClr val="FF0000"/>
                </a:solidFill>
              </a:rPr>
              <a:t>Khái</a:t>
            </a:r>
            <a:r>
              <a:rPr lang="en-US" sz="3200" b="1" dirty="0">
                <a:solidFill>
                  <a:srgbClr val="FF0000"/>
                </a:solidFill>
              </a:rPr>
              <a:t> </a:t>
            </a:r>
            <a:r>
              <a:rPr lang="en-US" sz="3200" b="1" dirty="0" err="1">
                <a:solidFill>
                  <a:srgbClr val="FF0000"/>
                </a:solidFill>
              </a:rPr>
              <a:t>niệm</a:t>
            </a:r>
            <a:r>
              <a:rPr lang="en-US" sz="3200" b="1" dirty="0">
                <a:solidFill>
                  <a:srgbClr val="FF0000"/>
                </a:solidFill>
              </a:rPr>
              <a:t> </a:t>
            </a:r>
            <a:r>
              <a:rPr lang="en-US" sz="3200" b="1" dirty="0" err="1">
                <a:solidFill>
                  <a:srgbClr val="FF0000"/>
                </a:solidFill>
              </a:rPr>
              <a:t>cảm</a:t>
            </a:r>
            <a:r>
              <a:rPr lang="en-US" sz="3200" b="1" dirty="0">
                <a:solidFill>
                  <a:srgbClr val="FF0000"/>
                </a:solidFill>
              </a:rPr>
              <a:t> </a:t>
            </a:r>
            <a:r>
              <a:rPr lang="en-US" sz="3200" b="1" dirty="0" err="1">
                <a:solidFill>
                  <a:srgbClr val="FF0000"/>
                </a:solidFill>
              </a:rPr>
              <a:t>ứng</a:t>
            </a:r>
            <a:r>
              <a:rPr lang="en-US" sz="3200" b="1" dirty="0">
                <a:solidFill>
                  <a:srgbClr val="FF0000"/>
                </a:solidFill>
              </a:rPr>
              <a:t> </a:t>
            </a:r>
            <a:r>
              <a:rPr lang="en-US" sz="3200" b="1" dirty="0" err="1">
                <a:solidFill>
                  <a:srgbClr val="FF0000"/>
                </a:solidFill>
              </a:rPr>
              <a:t>và</a:t>
            </a:r>
            <a:r>
              <a:rPr lang="en-US" sz="3200" b="1" dirty="0">
                <a:solidFill>
                  <a:srgbClr val="FF0000"/>
                </a:solidFill>
              </a:rPr>
              <a:t> </a:t>
            </a:r>
            <a:r>
              <a:rPr lang="en-US" sz="3200" b="1" dirty="0" err="1">
                <a:solidFill>
                  <a:srgbClr val="FF0000"/>
                </a:solidFill>
              </a:rPr>
              <a:t>vai</a:t>
            </a:r>
            <a:r>
              <a:rPr lang="en-US" sz="3200" b="1" dirty="0">
                <a:solidFill>
                  <a:srgbClr val="FF0000"/>
                </a:solidFill>
              </a:rPr>
              <a:t> </a:t>
            </a:r>
            <a:r>
              <a:rPr lang="en-US" sz="3200" b="1" dirty="0" err="1">
                <a:solidFill>
                  <a:srgbClr val="FF0000"/>
                </a:solidFill>
              </a:rPr>
              <a:t>trò</a:t>
            </a:r>
            <a:r>
              <a:rPr lang="en-US" sz="3200" b="1" dirty="0">
                <a:solidFill>
                  <a:srgbClr val="FF0000"/>
                </a:solidFill>
              </a:rPr>
              <a:t> </a:t>
            </a:r>
            <a:r>
              <a:rPr lang="en-US" sz="3200" b="1" dirty="0" err="1">
                <a:solidFill>
                  <a:srgbClr val="FF0000"/>
                </a:solidFill>
              </a:rPr>
              <a:t>của</a:t>
            </a:r>
            <a:r>
              <a:rPr lang="en-US" sz="3200" b="1" dirty="0">
                <a:solidFill>
                  <a:srgbClr val="FF0000"/>
                </a:solidFill>
              </a:rPr>
              <a:t> </a:t>
            </a:r>
            <a:r>
              <a:rPr lang="en-US" sz="3200" b="1" dirty="0" err="1">
                <a:solidFill>
                  <a:srgbClr val="FF0000"/>
                </a:solidFill>
              </a:rPr>
              <a:t>cảm</a:t>
            </a:r>
            <a:r>
              <a:rPr lang="en-US" sz="3200" b="1" dirty="0">
                <a:solidFill>
                  <a:srgbClr val="FF0000"/>
                </a:solidFill>
              </a:rPr>
              <a:t> </a:t>
            </a:r>
            <a:r>
              <a:rPr lang="en-US" sz="3200" b="1" dirty="0" err="1">
                <a:solidFill>
                  <a:srgbClr val="FF0000"/>
                </a:solidFill>
              </a:rPr>
              <a:t>ứng</a:t>
            </a:r>
            <a:r>
              <a:rPr lang="en-US" sz="3200" b="1" dirty="0">
                <a:solidFill>
                  <a:srgbClr val="FF0000"/>
                </a:solidFill>
              </a:rPr>
              <a:t> </a:t>
            </a:r>
            <a:r>
              <a:rPr lang="en-US" sz="3200" b="1" dirty="0" err="1">
                <a:solidFill>
                  <a:srgbClr val="FF0000"/>
                </a:solidFill>
              </a:rPr>
              <a:t>đối</a:t>
            </a:r>
            <a:r>
              <a:rPr lang="en-US" sz="3200" b="1" dirty="0">
                <a:solidFill>
                  <a:srgbClr val="FF0000"/>
                </a:solidFill>
              </a:rPr>
              <a:t> </a:t>
            </a:r>
            <a:r>
              <a:rPr lang="en-US" sz="3200" b="1" dirty="0" err="1">
                <a:solidFill>
                  <a:srgbClr val="FF0000"/>
                </a:solidFill>
              </a:rPr>
              <a:t>với</a:t>
            </a:r>
            <a:r>
              <a:rPr lang="en-US" sz="3200" b="1" dirty="0">
                <a:solidFill>
                  <a:srgbClr val="FF0000"/>
                </a:solidFill>
              </a:rPr>
              <a:t> </a:t>
            </a:r>
            <a:r>
              <a:rPr lang="en-US" sz="3200" b="1" dirty="0" err="1">
                <a:solidFill>
                  <a:srgbClr val="FF0000"/>
                </a:solidFill>
              </a:rPr>
              <a:t>sinh</a:t>
            </a:r>
            <a:r>
              <a:rPr lang="en-US" sz="3200" b="1" dirty="0">
                <a:solidFill>
                  <a:srgbClr val="FF0000"/>
                </a:solidFill>
              </a:rPr>
              <a:t> </a:t>
            </a:r>
            <a:r>
              <a:rPr lang="en-US" sz="3200" b="1" dirty="0" err="1">
                <a:solidFill>
                  <a:srgbClr val="FF0000"/>
                </a:solidFill>
              </a:rPr>
              <a:t>vật</a:t>
            </a:r>
            <a:endParaRPr lang="en-US" sz="3200" b="1" dirty="0">
              <a:solidFill>
                <a:srgbClr val="FF0000"/>
              </a:solidFill>
            </a:endParaRPr>
          </a:p>
        </p:txBody>
      </p:sp>
      <p:sp>
        <p:nvSpPr>
          <p:cNvPr id="3" name="Text Box 2"/>
          <p:cNvSpPr txBox="1"/>
          <p:nvPr/>
        </p:nvSpPr>
        <p:spPr>
          <a:xfrm>
            <a:off x="696595" y="1118235"/>
            <a:ext cx="10799445" cy="4523105"/>
          </a:xfrm>
          <a:prstGeom prst="rect">
            <a:avLst/>
          </a:prstGeom>
          <a:noFill/>
        </p:spPr>
        <p:txBody>
          <a:bodyPr wrap="square" rtlCol="0" anchor="t">
            <a:spAutoFit/>
          </a:bodyPr>
          <a:lstStyle/>
          <a:p>
            <a:pPr algn="just">
              <a:lnSpc>
                <a:spcPct val="150000"/>
              </a:lnSpc>
            </a:pPr>
            <a:r>
              <a:rPr lang="en-US" sz="3200" b="1" dirty="0"/>
              <a:t>- </a:t>
            </a:r>
            <a:r>
              <a:rPr lang="en-US" sz="3200" b="1" dirty="0" err="1"/>
              <a:t>Cảm</a:t>
            </a:r>
            <a:r>
              <a:rPr lang="en-US" sz="3200" b="1" dirty="0"/>
              <a:t> </a:t>
            </a:r>
            <a:r>
              <a:rPr lang="en-US" sz="3200" b="1" dirty="0" err="1"/>
              <a:t>ứng</a:t>
            </a:r>
            <a:r>
              <a:rPr lang="en-US" sz="3200" b="1" dirty="0"/>
              <a:t> </a:t>
            </a:r>
            <a:r>
              <a:rPr lang="en-US" sz="3200" b="1" dirty="0" err="1"/>
              <a:t>là</a:t>
            </a:r>
            <a:r>
              <a:rPr lang="en-US" sz="3200" b="1" dirty="0"/>
              <a:t> </a:t>
            </a:r>
            <a:r>
              <a:rPr lang="en-US" sz="3200" b="1" dirty="0" err="1"/>
              <a:t>khả</a:t>
            </a:r>
            <a:r>
              <a:rPr lang="en-US" sz="3200" b="1" dirty="0"/>
              <a:t> </a:t>
            </a:r>
            <a:r>
              <a:rPr lang="en-US" sz="3200" b="1" dirty="0" err="1"/>
              <a:t>năng</a:t>
            </a:r>
            <a:r>
              <a:rPr lang="en-US" sz="3200" b="1" dirty="0"/>
              <a:t> </a:t>
            </a:r>
            <a:r>
              <a:rPr lang="en-US" sz="3200" b="1" dirty="0" err="1"/>
              <a:t>cơ</a:t>
            </a:r>
            <a:r>
              <a:rPr lang="en-US" sz="3200" b="1" dirty="0"/>
              <a:t> </a:t>
            </a:r>
            <a:r>
              <a:rPr lang="en-US" sz="3200" b="1" dirty="0" err="1"/>
              <a:t>thể</a:t>
            </a:r>
            <a:r>
              <a:rPr lang="en-US" sz="3200" b="1" dirty="0"/>
              <a:t> </a:t>
            </a:r>
            <a:r>
              <a:rPr lang="en-US" sz="3200" b="1" dirty="0" err="1"/>
              <a:t>sinh</a:t>
            </a:r>
            <a:r>
              <a:rPr lang="en-US" sz="3200" b="1" dirty="0"/>
              <a:t> </a:t>
            </a:r>
            <a:r>
              <a:rPr lang="en-US" sz="3200" b="1" dirty="0" err="1"/>
              <a:t>vật</a:t>
            </a:r>
            <a:r>
              <a:rPr lang="en-US" sz="3200" b="1" dirty="0"/>
              <a:t> </a:t>
            </a:r>
            <a:r>
              <a:rPr lang="en-US" sz="3200" b="1" dirty="0" err="1">
                <a:solidFill>
                  <a:srgbClr val="251CE2"/>
                </a:solidFill>
              </a:rPr>
              <a:t>tiếp</a:t>
            </a:r>
            <a:r>
              <a:rPr lang="en-US" sz="3200" b="1" dirty="0">
                <a:solidFill>
                  <a:srgbClr val="251CE2"/>
                </a:solidFill>
              </a:rPr>
              <a:t> </a:t>
            </a:r>
            <a:r>
              <a:rPr lang="en-US" sz="3200" b="1" dirty="0" err="1">
                <a:solidFill>
                  <a:srgbClr val="251CE2"/>
                </a:solidFill>
              </a:rPr>
              <a:t>nhận</a:t>
            </a:r>
            <a:r>
              <a:rPr lang="en-US" sz="3200" b="1" dirty="0"/>
              <a:t> </a:t>
            </a:r>
            <a:r>
              <a:rPr lang="en-US" sz="3200" b="1" dirty="0" err="1"/>
              <a:t>và</a:t>
            </a:r>
            <a:r>
              <a:rPr lang="en-US" sz="3200" b="1" dirty="0"/>
              <a:t> </a:t>
            </a:r>
            <a:r>
              <a:rPr lang="en-US" sz="3200" b="1" dirty="0" err="1">
                <a:solidFill>
                  <a:srgbClr val="251CE2"/>
                </a:solidFill>
              </a:rPr>
              <a:t>phản</a:t>
            </a:r>
            <a:r>
              <a:rPr lang="en-US" sz="3200" b="1" dirty="0">
                <a:solidFill>
                  <a:srgbClr val="251CE2"/>
                </a:solidFill>
              </a:rPr>
              <a:t> </a:t>
            </a:r>
            <a:r>
              <a:rPr lang="en-US" sz="3200" b="1" dirty="0" err="1">
                <a:solidFill>
                  <a:srgbClr val="251CE2"/>
                </a:solidFill>
              </a:rPr>
              <a:t>ứng</a:t>
            </a:r>
            <a:r>
              <a:rPr lang="en-US" sz="3200" b="1" dirty="0"/>
              <a:t> (</a:t>
            </a:r>
            <a:r>
              <a:rPr lang="en-US" sz="3200" b="1" dirty="0" err="1"/>
              <a:t>trả</a:t>
            </a:r>
            <a:r>
              <a:rPr lang="en-US" sz="3200" b="1" dirty="0"/>
              <a:t> </a:t>
            </a:r>
            <a:r>
              <a:rPr lang="en-US" sz="3200" b="1" dirty="0" err="1"/>
              <a:t>lời</a:t>
            </a:r>
            <a:r>
              <a:rPr lang="en-US" sz="3200" b="1" dirty="0"/>
              <a:t>) </a:t>
            </a:r>
            <a:r>
              <a:rPr lang="en-US" sz="3200" b="1" dirty="0" err="1"/>
              <a:t>thích</a:t>
            </a:r>
            <a:r>
              <a:rPr lang="en-US" sz="3200" b="1" dirty="0"/>
              <a:t> </a:t>
            </a:r>
            <a:r>
              <a:rPr lang="en-US" sz="3200" b="1" dirty="0" err="1"/>
              <a:t>hợp</a:t>
            </a:r>
            <a:r>
              <a:rPr lang="en-US" sz="3200" b="1" dirty="0"/>
              <a:t> </a:t>
            </a:r>
            <a:r>
              <a:rPr lang="en-US" sz="3200" b="1" dirty="0" err="1"/>
              <a:t>với</a:t>
            </a:r>
            <a:r>
              <a:rPr lang="en-US" sz="3200" b="1" dirty="0"/>
              <a:t> </a:t>
            </a:r>
            <a:r>
              <a:rPr lang="en-US" sz="3200" b="1" dirty="0" err="1"/>
              <a:t>các</a:t>
            </a:r>
            <a:r>
              <a:rPr lang="en-US" sz="3200" b="1" dirty="0"/>
              <a:t> </a:t>
            </a:r>
            <a:r>
              <a:rPr lang="en-US" sz="3200" b="1" dirty="0" err="1"/>
              <a:t>kích</a:t>
            </a:r>
            <a:r>
              <a:rPr lang="en-US" sz="3200" b="1" dirty="0"/>
              <a:t> </a:t>
            </a:r>
            <a:r>
              <a:rPr lang="en-US" sz="3200" b="1" dirty="0" err="1"/>
              <a:t>thích</a:t>
            </a:r>
            <a:r>
              <a:rPr lang="en-US" sz="3200" b="1" dirty="0"/>
              <a:t> </a:t>
            </a:r>
            <a:r>
              <a:rPr lang="en-US" sz="3200" b="1" dirty="0" err="1"/>
              <a:t>từ</a:t>
            </a:r>
            <a:r>
              <a:rPr lang="en-US" sz="3200" b="1" dirty="0"/>
              <a:t> </a:t>
            </a:r>
            <a:r>
              <a:rPr lang="en-US" sz="3200" b="1" dirty="0" err="1"/>
              <a:t>môi</a:t>
            </a:r>
            <a:r>
              <a:rPr lang="en-US" sz="3200" b="1" dirty="0"/>
              <a:t> </a:t>
            </a:r>
            <a:r>
              <a:rPr lang="en-US" sz="3200" b="1" dirty="0" err="1"/>
              <a:t>trường</a:t>
            </a:r>
            <a:r>
              <a:rPr lang="en-US" sz="3200" b="1" dirty="0"/>
              <a:t>, </a:t>
            </a:r>
            <a:r>
              <a:rPr lang="en-US" sz="3200" b="1" dirty="0" err="1"/>
              <a:t>đảm</a:t>
            </a:r>
            <a:r>
              <a:rPr lang="en-US" sz="3200" b="1" dirty="0"/>
              <a:t> </a:t>
            </a:r>
            <a:r>
              <a:rPr lang="en-US" sz="3200" b="1" dirty="0" err="1"/>
              <a:t>bảo</a:t>
            </a:r>
            <a:r>
              <a:rPr lang="en-US" sz="3200" b="1" dirty="0"/>
              <a:t> </a:t>
            </a:r>
            <a:r>
              <a:rPr lang="en-US" sz="3200" b="1" dirty="0" err="1"/>
              <a:t>cho</a:t>
            </a:r>
            <a:r>
              <a:rPr lang="en-US" sz="3200" b="1" dirty="0"/>
              <a:t> </a:t>
            </a:r>
            <a:r>
              <a:rPr lang="en-US" sz="3200" b="1" dirty="0" err="1"/>
              <a:t>sinh</a:t>
            </a:r>
            <a:r>
              <a:rPr lang="en-US" sz="3200" b="1" dirty="0"/>
              <a:t> </a:t>
            </a:r>
            <a:r>
              <a:rPr lang="en-US" sz="3200" b="1" dirty="0" err="1"/>
              <a:t>vật</a:t>
            </a:r>
            <a:r>
              <a:rPr lang="en-US" sz="3200" b="1" dirty="0"/>
              <a:t> </a:t>
            </a:r>
            <a:r>
              <a:rPr lang="en-US" sz="3200" b="1" dirty="0" err="1"/>
              <a:t>tồn</a:t>
            </a:r>
            <a:r>
              <a:rPr lang="en-US" sz="3200" b="1" dirty="0"/>
              <a:t> </a:t>
            </a:r>
            <a:r>
              <a:rPr lang="en-US" sz="3200" b="1" dirty="0" err="1"/>
              <a:t>tại</a:t>
            </a:r>
            <a:r>
              <a:rPr lang="en-US" sz="3200" b="1" dirty="0"/>
              <a:t> </a:t>
            </a:r>
            <a:r>
              <a:rPr lang="en-US" sz="3200" b="1" dirty="0" err="1"/>
              <a:t>và</a:t>
            </a:r>
            <a:r>
              <a:rPr lang="en-US" sz="3200" b="1" dirty="0"/>
              <a:t> </a:t>
            </a:r>
            <a:r>
              <a:rPr lang="en-US" sz="3200" b="1" dirty="0" err="1"/>
              <a:t>phát</a:t>
            </a:r>
            <a:r>
              <a:rPr lang="en-US" sz="3200" b="1" dirty="0"/>
              <a:t> </a:t>
            </a:r>
            <a:r>
              <a:rPr lang="en-US" sz="3200" b="1" dirty="0" err="1"/>
              <a:t>triển</a:t>
            </a:r>
            <a:r>
              <a:rPr lang="en-US" sz="3200" b="1" dirty="0"/>
              <a:t>. </a:t>
            </a:r>
          </a:p>
          <a:p>
            <a:pPr algn="just">
              <a:lnSpc>
                <a:spcPct val="150000"/>
              </a:lnSpc>
            </a:pPr>
            <a:r>
              <a:rPr lang="en-US" sz="3200" b="1" dirty="0"/>
              <a:t>- </a:t>
            </a:r>
            <a:r>
              <a:rPr lang="en-US" sz="3200" b="1" dirty="0" err="1"/>
              <a:t>Nhờ</a:t>
            </a:r>
            <a:r>
              <a:rPr lang="en-US" sz="3200" b="1" dirty="0"/>
              <a:t> </a:t>
            </a:r>
            <a:r>
              <a:rPr lang="en-US" sz="3200" b="1" dirty="0" err="1"/>
              <a:t>có</a:t>
            </a:r>
            <a:r>
              <a:rPr lang="en-US" sz="3200" b="1" dirty="0"/>
              <a:t> </a:t>
            </a:r>
            <a:r>
              <a:rPr lang="en-US" sz="3200" b="1" dirty="0" err="1"/>
              <a:t>đặc</a:t>
            </a:r>
            <a:r>
              <a:rPr lang="en-US" sz="3200" b="1" dirty="0"/>
              <a:t> </a:t>
            </a:r>
            <a:r>
              <a:rPr lang="en-US" sz="3200" b="1" dirty="0" err="1"/>
              <a:t>tính</a:t>
            </a:r>
            <a:r>
              <a:rPr lang="en-US" sz="3200" b="1" dirty="0"/>
              <a:t> </a:t>
            </a:r>
            <a:r>
              <a:rPr lang="en-US" sz="3200" b="1" dirty="0" err="1"/>
              <a:t>cảm</a:t>
            </a:r>
            <a:r>
              <a:rPr lang="en-US" sz="3200" b="1" dirty="0"/>
              <a:t> </a:t>
            </a:r>
            <a:r>
              <a:rPr lang="en-US" sz="3200" b="1" dirty="0" err="1"/>
              <a:t>ứng</a:t>
            </a:r>
            <a:r>
              <a:rPr lang="en-US" sz="3200" b="1" dirty="0"/>
              <a:t>, </a:t>
            </a:r>
            <a:r>
              <a:rPr lang="en-US" sz="3200" b="1" dirty="0" err="1"/>
              <a:t>sinh</a:t>
            </a:r>
            <a:r>
              <a:rPr lang="en-US" sz="3200" b="1" dirty="0"/>
              <a:t> </a:t>
            </a:r>
            <a:r>
              <a:rPr lang="en-US" sz="3200" b="1" dirty="0" err="1"/>
              <a:t>vật</a:t>
            </a:r>
            <a:r>
              <a:rPr lang="en-US" sz="3200" b="1" dirty="0"/>
              <a:t> </a:t>
            </a:r>
            <a:r>
              <a:rPr lang="en-US" sz="3200" b="1" dirty="0" err="1"/>
              <a:t>mới</a:t>
            </a:r>
            <a:r>
              <a:rPr lang="en-US" sz="3200" b="1" dirty="0"/>
              <a:t> </a:t>
            </a:r>
            <a:r>
              <a:rPr lang="en-US" sz="3200" b="1" dirty="0" err="1"/>
              <a:t>tồn</a:t>
            </a:r>
            <a:r>
              <a:rPr lang="en-US" sz="3200" b="1" dirty="0"/>
              <a:t> </a:t>
            </a:r>
            <a:r>
              <a:rPr lang="en-US" sz="3200" b="1" dirty="0" err="1"/>
              <a:t>tại</a:t>
            </a:r>
            <a:r>
              <a:rPr lang="en-US" sz="3200" b="1" dirty="0"/>
              <a:t>, </a:t>
            </a:r>
            <a:r>
              <a:rPr lang="en-US" sz="3200" b="1" dirty="0" err="1"/>
              <a:t>phát</a:t>
            </a:r>
            <a:r>
              <a:rPr lang="en-US" sz="3200" b="1" dirty="0"/>
              <a:t> </a:t>
            </a:r>
            <a:r>
              <a:rPr lang="en-US" sz="3200" b="1" dirty="0" err="1"/>
              <a:t>triển</a:t>
            </a:r>
            <a:r>
              <a:rPr lang="en-US" sz="3200" b="1" dirty="0"/>
              <a:t> </a:t>
            </a:r>
            <a:r>
              <a:rPr lang="en-US" sz="3200" b="1" dirty="0" err="1"/>
              <a:t>thích</a:t>
            </a:r>
            <a:r>
              <a:rPr lang="en-US" sz="3200" b="1" dirty="0"/>
              <a:t> </a:t>
            </a:r>
            <a:r>
              <a:rPr lang="en-US" sz="3200" b="1" dirty="0" err="1"/>
              <a:t>nghi</a:t>
            </a:r>
            <a:r>
              <a:rPr lang="en-US" sz="3200" b="1" dirty="0"/>
              <a:t> </a:t>
            </a:r>
            <a:r>
              <a:rPr lang="en-US" sz="3200" b="1" dirty="0" err="1"/>
              <a:t>với</a:t>
            </a:r>
            <a:r>
              <a:rPr lang="en-US" sz="3200" b="1" dirty="0"/>
              <a:t> </a:t>
            </a:r>
            <a:r>
              <a:rPr lang="en-US" sz="3200" b="1" dirty="0" err="1"/>
              <a:t>sự</a:t>
            </a:r>
            <a:r>
              <a:rPr lang="en-US" sz="3200" b="1" dirty="0"/>
              <a:t> </a:t>
            </a:r>
            <a:r>
              <a:rPr lang="en-US" sz="3200" b="1" dirty="0" err="1"/>
              <a:t>thay</a:t>
            </a:r>
            <a:r>
              <a:rPr lang="en-US" sz="3200" b="1" dirty="0"/>
              <a:t> </a:t>
            </a:r>
            <a:r>
              <a:rPr lang="en-US" sz="3200" b="1" dirty="0" err="1"/>
              <a:t>đổi</a:t>
            </a:r>
            <a:r>
              <a:rPr lang="en-US" sz="3200" b="1" dirty="0"/>
              <a:t> </a:t>
            </a:r>
            <a:r>
              <a:rPr lang="en-US" sz="3200" b="1" dirty="0" err="1"/>
              <a:t>của</a:t>
            </a:r>
            <a:r>
              <a:rPr lang="en-US" sz="3200" b="1" dirty="0"/>
              <a:t> </a:t>
            </a:r>
            <a:r>
              <a:rPr lang="en-US" sz="3200" b="1" dirty="0" err="1"/>
              <a:t>môi</a:t>
            </a:r>
            <a:r>
              <a:rPr lang="en-US" sz="3200" b="1" dirty="0"/>
              <a:t> </a:t>
            </a:r>
            <a:r>
              <a:rPr lang="en-US" sz="3200" b="1" dirty="0" err="1"/>
              <a:t>trường</a:t>
            </a:r>
            <a:r>
              <a:rPr lang="en-US" sz="3200" b="1" dirty="0"/>
              <a:t> </a:t>
            </a:r>
            <a:r>
              <a:rPr lang="en-US" sz="3200" b="1" dirty="0" err="1"/>
              <a:t>trong</a:t>
            </a:r>
            <a:r>
              <a:rPr lang="en-US" sz="3200" b="1" dirty="0"/>
              <a:t> </a:t>
            </a:r>
            <a:r>
              <a:rPr lang="en-US" sz="3200" b="1" dirty="0" err="1"/>
              <a:t>một</a:t>
            </a:r>
            <a:r>
              <a:rPr lang="en-US" sz="3200" b="1" dirty="0"/>
              <a:t> </a:t>
            </a:r>
            <a:r>
              <a:rPr lang="en-US" sz="3200" b="1" dirty="0" err="1"/>
              <a:t>giới</a:t>
            </a:r>
            <a:r>
              <a:rPr lang="en-US" sz="3200" b="1" dirty="0"/>
              <a:t> </a:t>
            </a:r>
            <a:r>
              <a:rPr lang="en-US" sz="3200" b="1" dirty="0" err="1"/>
              <a:t>hạn</a:t>
            </a:r>
            <a:r>
              <a:rPr lang="en-US" sz="3200" b="1" dirty="0"/>
              <a:t> </a:t>
            </a:r>
            <a:r>
              <a:rPr lang="en-US" sz="3200" b="1" dirty="0" err="1"/>
              <a:t>nhất</a:t>
            </a:r>
            <a:r>
              <a:rPr lang="en-US" sz="3200" b="1" dirty="0"/>
              <a:t> </a:t>
            </a:r>
            <a:r>
              <a:rPr lang="en-US" sz="3200" b="1" dirty="0" err="1"/>
              <a:t>định</a:t>
            </a:r>
            <a:r>
              <a:rPr lang="en-US" sz="3200" b="1" dirty="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ChangeArrowheads="1"/>
          </p:cNvSpPr>
          <p:nvPr/>
        </p:nvSpPr>
        <p:spPr bwMode="auto">
          <a:xfrm>
            <a:off x="1188427" y="219155"/>
            <a:ext cx="3145413"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tabLst/>
            </a:pPr>
            <a:r>
              <a:rPr lang="vi-VN" sz="3200" dirty="0" smtClean="0">
                <a:solidFill>
                  <a:srgbClr val="FF0000"/>
                </a:solidFill>
                <a:latin typeface="Arial" pitchFamily="34" charset="0"/>
                <a:ea typeface="Times New Roman" pitchFamily="18" charset="0"/>
                <a:cs typeface="Arial" pitchFamily="34" charset="0"/>
              </a:rPr>
              <a:t>Phiếu học tập 1</a:t>
            </a:r>
            <a:r>
              <a:rPr kumimoji="0" lang="vi-VN" sz="3200" b="0" i="0" u="none" strike="noStrike" cap="none" normalizeH="0" baseline="0" dirty="0" smtClean="0">
                <a:ln>
                  <a:noFill/>
                </a:ln>
                <a:solidFill>
                  <a:srgbClr val="FF0000"/>
                </a:solidFill>
                <a:effectLst/>
                <a:latin typeface="Arial" pitchFamily="34" charset="0"/>
                <a:ea typeface="Times New Roman" pitchFamily="18" charset="0"/>
                <a:cs typeface="Arial" pitchFamily="34" charset="0"/>
              </a:rPr>
              <a:t>:</a:t>
            </a:r>
            <a:endParaRPr kumimoji="0" lang="vi-VN" sz="3200" b="0" i="0" u="none" strike="noStrike" cap="none" normalizeH="0" baseline="0" dirty="0" smtClean="0">
              <a:ln>
                <a:noFill/>
              </a:ln>
              <a:solidFill>
                <a:srgbClr val="FF0000"/>
              </a:solidFill>
              <a:effectLst/>
              <a:latin typeface="Arial" pitchFamily="34" charset="0"/>
              <a:cs typeface="Arial" pitchFamily="34"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543308784"/>
              </p:ext>
            </p:extLst>
          </p:nvPr>
        </p:nvGraphicFramePr>
        <p:xfrm>
          <a:off x="246186" y="886404"/>
          <a:ext cx="11160368" cy="5502673"/>
        </p:xfrm>
        <a:graphic>
          <a:graphicData uri="http://schemas.openxmlformats.org/drawingml/2006/table">
            <a:tbl>
              <a:tblPr firstRow="1" bandRow="1">
                <a:tableStyleId>{5C22544A-7EE6-4342-B048-85BDC9FD1C3A}</a:tableStyleId>
              </a:tblPr>
              <a:tblGrid>
                <a:gridCol w="1573623"/>
                <a:gridCol w="3807268"/>
                <a:gridCol w="5779477"/>
              </a:tblGrid>
              <a:tr h="361210">
                <a:tc>
                  <a:txBody>
                    <a:bodyPr/>
                    <a:lstStyle/>
                    <a:p>
                      <a:r>
                        <a:rPr lang="vi-VN" sz="2800" dirty="0" smtClean="0">
                          <a:solidFill>
                            <a:schemeClr val="tx1"/>
                          </a:solidFill>
                        </a:rPr>
                        <a:t>Hình</a:t>
                      </a:r>
                      <a:endParaRPr lang="vi-VN" sz="2800" dirty="0">
                        <a:solidFill>
                          <a:schemeClr val="tx1"/>
                        </a:solidFill>
                      </a:endParaRPr>
                    </a:p>
                  </a:txBody>
                  <a:tcPr/>
                </a:tc>
                <a:tc>
                  <a:txBody>
                    <a:bodyPr/>
                    <a:lstStyle/>
                    <a:p>
                      <a:pPr algn="ctr"/>
                      <a:r>
                        <a:rPr lang="vi-VN" sz="2800" dirty="0" smtClean="0">
                          <a:solidFill>
                            <a:schemeClr val="tx1"/>
                          </a:solidFill>
                        </a:rPr>
                        <a:t>Hình</a:t>
                      </a:r>
                      <a:r>
                        <a:rPr lang="vi-VN" sz="2800" baseline="0" dirty="0" smtClean="0">
                          <a:solidFill>
                            <a:schemeClr val="tx1"/>
                          </a:solidFill>
                        </a:rPr>
                        <a:t> thức cảm ứng</a:t>
                      </a:r>
                      <a:endParaRPr lang="vi-VN" sz="2800" dirty="0">
                        <a:solidFill>
                          <a:schemeClr val="tx1"/>
                        </a:solidFill>
                      </a:endParaRPr>
                    </a:p>
                  </a:txBody>
                  <a:tcPr/>
                </a:tc>
                <a:tc>
                  <a:txBody>
                    <a:bodyPr/>
                    <a:lstStyle/>
                    <a:p>
                      <a:pPr algn="ctr"/>
                      <a:r>
                        <a:rPr lang="vi-VN" sz="2800" dirty="0" smtClean="0">
                          <a:solidFill>
                            <a:schemeClr val="tx1"/>
                          </a:solidFill>
                        </a:rPr>
                        <a:t>Vai trò</a:t>
                      </a:r>
                      <a:endParaRPr lang="vi-VN" sz="2800" dirty="0">
                        <a:solidFill>
                          <a:schemeClr val="tx1"/>
                        </a:solidFill>
                      </a:endParaRPr>
                    </a:p>
                  </a:txBody>
                  <a:tcPr/>
                </a:tc>
              </a:tr>
              <a:tr h="1287209">
                <a:tc>
                  <a:txBody>
                    <a:bodyPr/>
                    <a:lstStyle/>
                    <a:p>
                      <a:r>
                        <a:rPr lang="vi-VN" sz="2800" dirty="0" smtClean="0"/>
                        <a:t>27.2a</a:t>
                      </a:r>
                      <a:endParaRPr lang="vi-VN" sz="2800" dirty="0"/>
                    </a:p>
                  </a:txBody>
                  <a:tcPr/>
                </a:tc>
                <a:tc>
                  <a:txBody>
                    <a:bodyPr/>
                    <a:lstStyle/>
                    <a:p>
                      <a:endParaRPr lang="vi-VN" dirty="0"/>
                    </a:p>
                  </a:txBody>
                  <a:tcPr/>
                </a:tc>
                <a:tc>
                  <a:txBody>
                    <a:bodyPr/>
                    <a:lstStyle/>
                    <a:p>
                      <a:endParaRPr lang="vi-VN" dirty="0"/>
                    </a:p>
                  </a:txBody>
                  <a:tcPr/>
                </a:tc>
              </a:tr>
              <a:tr h="1067377">
                <a:tc>
                  <a:txBody>
                    <a:bodyPr/>
                    <a:lstStyle/>
                    <a:p>
                      <a:r>
                        <a:rPr lang="vi-VN" sz="2800" dirty="0" smtClean="0"/>
                        <a:t>27.2b</a:t>
                      </a:r>
                      <a:endParaRPr lang="vi-VN" sz="2800" dirty="0"/>
                    </a:p>
                  </a:txBody>
                  <a:tcPr/>
                </a:tc>
                <a:tc>
                  <a:txBody>
                    <a:bodyPr/>
                    <a:lstStyle/>
                    <a:p>
                      <a:endParaRPr lang="vi-VN" dirty="0"/>
                    </a:p>
                  </a:txBody>
                  <a:tcPr/>
                </a:tc>
                <a:tc>
                  <a:txBody>
                    <a:bodyPr/>
                    <a:lstStyle/>
                    <a:p>
                      <a:endParaRPr lang="vi-VN" dirty="0"/>
                    </a:p>
                  </a:txBody>
                  <a:tcPr/>
                </a:tc>
              </a:tr>
              <a:tr h="1331469">
                <a:tc>
                  <a:txBody>
                    <a:bodyPr/>
                    <a:lstStyle/>
                    <a:p>
                      <a:r>
                        <a:rPr lang="vi-VN" sz="2800" dirty="0" smtClean="0"/>
                        <a:t>27.3a</a:t>
                      </a:r>
                      <a:endParaRPr lang="vi-VN" sz="2800" dirty="0"/>
                    </a:p>
                  </a:txBody>
                  <a:tcPr/>
                </a:tc>
                <a:tc>
                  <a:txBody>
                    <a:bodyPr/>
                    <a:lstStyle/>
                    <a:p>
                      <a:endParaRPr lang="vi-VN" dirty="0"/>
                    </a:p>
                  </a:txBody>
                  <a:tcPr/>
                </a:tc>
                <a:tc>
                  <a:txBody>
                    <a:bodyPr/>
                    <a:lstStyle/>
                    <a:p>
                      <a:endParaRPr lang="vi-VN" dirty="0"/>
                    </a:p>
                  </a:txBody>
                  <a:tcPr/>
                </a:tc>
              </a:tr>
              <a:tr h="1298458">
                <a:tc>
                  <a:txBody>
                    <a:bodyPr/>
                    <a:lstStyle/>
                    <a:p>
                      <a:r>
                        <a:rPr lang="vi-VN" sz="2800" dirty="0" smtClean="0"/>
                        <a:t>27.3b</a:t>
                      </a:r>
                      <a:endParaRPr lang="vi-VN" sz="2800" dirty="0"/>
                    </a:p>
                  </a:txBody>
                  <a:tcPr/>
                </a:tc>
                <a:tc>
                  <a:txBody>
                    <a:bodyPr/>
                    <a:lstStyle/>
                    <a:p>
                      <a:endParaRPr lang="vi-VN" dirty="0"/>
                    </a:p>
                  </a:txBody>
                  <a:tcPr/>
                </a:tc>
                <a:tc>
                  <a:txBody>
                    <a:bodyPr/>
                    <a:lstStyle/>
                    <a:p>
                      <a:endParaRPr lang="vi-VN" dirty="0"/>
                    </a:p>
                  </a:txBody>
                  <a:tcPr/>
                </a:tc>
              </a:tr>
            </a:tbl>
          </a:graphicData>
        </a:graphic>
      </p:graphicFrame>
      <p:sp>
        <p:nvSpPr>
          <p:cNvPr id="6" name="TextBox 5"/>
          <p:cNvSpPr txBox="1"/>
          <p:nvPr/>
        </p:nvSpPr>
        <p:spPr>
          <a:xfrm>
            <a:off x="2262554" y="1591435"/>
            <a:ext cx="4712677" cy="523220"/>
          </a:xfrm>
          <a:prstGeom prst="rect">
            <a:avLst/>
          </a:prstGeom>
          <a:noFill/>
        </p:spPr>
        <p:txBody>
          <a:bodyPr wrap="square" rtlCol="0">
            <a:spAutoFit/>
          </a:bodyPr>
          <a:lstStyle/>
          <a:p>
            <a:r>
              <a:rPr lang="vi-VN" sz="2800" dirty="0" smtClean="0"/>
              <a:t>Hướng sáng</a:t>
            </a:r>
            <a:endParaRPr lang="vi-VN" sz="2800" dirty="0"/>
          </a:p>
        </p:txBody>
      </p:sp>
      <p:sp>
        <p:nvSpPr>
          <p:cNvPr id="15" name="TextBox 14"/>
          <p:cNvSpPr txBox="1"/>
          <p:nvPr/>
        </p:nvSpPr>
        <p:spPr>
          <a:xfrm>
            <a:off x="2176234" y="2749007"/>
            <a:ext cx="4642339" cy="523220"/>
          </a:xfrm>
          <a:prstGeom prst="rect">
            <a:avLst/>
          </a:prstGeom>
          <a:noFill/>
        </p:spPr>
        <p:txBody>
          <a:bodyPr wrap="square" rtlCol="0">
            <a:spAutoFit/>
          </a:bodyPr>
          <a:lstStyle/>
          <a:p>
            <a:r>
              <a:rPr lang="vi-VN" sz="2800" dirty="0" smtClean="0"/>
              <a:t>Hướng tiếp xúc</a:t>
            </a:r>
            <a:endParaRPr lang="vi-VN" sz="2800" dirty="0"/>
          </a:p>
        </p:txBody>
      </p:sp>
      <p:sp>
        <p:nvSpPr>
          <p:cNvPr id="16" name="TextBox 15"/>
          <p:cNvSpPr txBox="1"/>
          <p:nvPr/>
        </p:nvSpPr>
        <p:spPr>
          <a:xfrm>
            <a:off x="2237688" y="4149969"/>
            <a:ext cx="3764527" cy="523220"/>
          </a:xfrm>
          <a:prstGeom prst="rect">
            <a:avLst/>
          </a:prstGeom>
          <a:noFill/>
        </p:spPr>
        <p:txBody>
          <a:bodyPr wrap="square" rtlCol="0">
            <a:spAutoFit/>
          </a:bodyPr>
          <a:lstStyle/>
          <a:p>
            <a:r>
              <a:rPr lang="vi-VN" sz="2800" dirty="0" smtClean="0"/>
              <a:t>Hướng nhiệt</a:t>
            </a:r>
            <a:endParaRPr lang="vi-VN" sz="2800" dirty="0"/>
          </a:p>
        </p:txBody>
      </p:sp>
      <p:sp>
        <p:nvSpPr>
          <p:cNvPr id="17" name="TextBox 16"/>
          <p:cNvSpPr txBox="1"/>
          <p:nvPr/>
        </p:nvSpPr>
        <p:spPr>
          <a:xfrm>
            <a:off x="2330054" y="5380892"/>
            <a:ext cx="3097731" cy="523220"/>
          </a:xfrm>
          <a:prstGeom prst="rect">
            <a:avLst/>
          </a:prstGeom>
          <a:noFill/>
        </p:spPr>
        <p:txBody>
          <a:bodyPr wrap="square" rtlCol="0">
            <a:spAutoFit/>
          </a:bodyPr>
          <a:lstStyle/>
          <a:p>
            <a:r>
              <a:rPr lang="vi-VN" sz="2800" dirty="0"/>
              <a:t>Hướng nhiệt</a:t>
            </a:r>
          </a:p>
        </p:txBody>
      </p:sp>
      <p:sp>
        <p:nvSpPr>
          <p:cNvPr id="18" name="TextBox 17"/>
          <p:cNvSpPr txBox="1"/>
          <p:nvPr/>
        </p:nvSpPr>
        <p:spPr>
          <a:xfrm>
            <a:off x="5779477" y="1297062"/>
            <a:ext cx="5439508" cy="954107"/>
          </a:xfrm>
          <a:prstGeom prst="rect">
            <a:avLst/>
          </a:prstGeom>
          <a:noFill/>
        </p:spPr>
        <p:txBody>
          <a:bodyPr wrap="square" rtlCol="0">
            <a:spAutoFit/>
          </a:bodyPr>
          <a:lstStyle/>
          <a:p>
            <a:r>
              <a:rPr lang="vi-VN" sz="2800" dirty="0" smtClean="0"/>
              <a:t>Giúp lá thu nhận được ánh sáng mặt trời</a:t>
            </a:r>
            <a:endParaRPr lang="vi-VN" sz="2800" dirty="0"/>
          </a:p>
        </p:txBody>
      </p:sp>
      <p:sp>
        <p:nvSpPr>
          <p:cNvPr id="19" name="TextBox 18"/>
          <p:cNvSpPr txBox="1"/>
          <p:nvPr/>
        </p:nvSpPr>
        <p:spPr>
          <a:xfrm>
            <a:off x="5779477" y="2664732"/>
            <a:ext cx="5439508" cy="954107"/>
          </a:xfrm>
          <a:prstGeom prst="rect">
            <a:avLst/>
          </a:prstGeom>
          <a:noFill/>
        </p:spPr>
        <p:txBody>
          <a:bodyPr wrap="square" rtlCol="0">
            <a:spAutoFit/>
          </a:bodyPr>
          <a:lstStyle/>
          <a:p>
            <a:r>
              <a:rPr lang="vi-VN" sz="2800" dirty="0" smtClean="0"/>
              <a:t>Giúp thân cây phát triển,giúp </a:t>
            </a:r>
            <a:r>
              <a:rPr lang="vi-VN" sz="2800" dirty="0"/>
              <a:t>lá thu nhận được ánh sáng mặt trời</a:t>
            </a:r>
          </a:p>
        </p:txBody>
      </p:sp>
      <p:sp>
        <p:nvSpPr>
          <p:cNvPr id="20" name="TextBox 19"/>
          <p:cNvSpPr txBox="1"/>
          <p:nvPr/>
        </p:nvSpPr>
        <p:spPr>
          <a:xfrm>
            <a:off x="6002215" y="3936740"/>
            <a:ext cx="5216770" cy="523220"/>
          </a:xfrm>
          <a:prstGeom prst="rect">
            <a:avLst/>
          </a:prstGeom>
          <a:noFill/>
        </p:spPr>
        <p:txBody>
          <a:bodyPr wrap="square" rtlCol="0">
            <a:spAutoFit/>
          </a:bodyPr>
          <a:lstStyle/>
          <a:p>
            <a:r>
              <a:rPr lang="vi-VN" sz="2800" dirty="0" smtClean="0"/>
              <a:t>Giúp cơ thể giữ ấm</a:t>
            </a:r>
            <a:endParaRPr lang="vi-VN" sz="2800" dirty="0"/>
          </a:p>
        </p:txBody>
      </p:sp>
      <p:sp>
        <p:nvSpPr>
          <p:cNvPr id="21" name="TextBox 20"/>
          <p:cNvSpPr txBox="1"/>
          <p:nvPr/>
        </p:nvSpPr>
        <p:spPr>
          <a:xfrm>
            <a:off x="6002215" y="5380892"/>
            <a:ext cx="4712677" cy="523220"/>
          </a:xfrm>
          <a:prstGeom prst="rect">
            <a:avLst/>
          </a:prstGeom>
          <a:noFill/>
        </p:spPr>
        <p:txBody>
          <a:bodyPr wrap="square" rtlCol="0">
            <a:spAutoFit/>
          </a:bodyPr>
          <a:lstStyle/>
          <a:p>
            <a:r>
              <a:rPr lang="vi-VN" sz="2800" dirty="0" smtClean="0"/>
              <a:t>Giúp điều hòa thân nhiệt</a:t>
            </a:r>
            <a:endParaRPr lang="vi-VN" sz="2800" dirty="0"/>
          </a:p>
        </p:txBody>
      </p:sp>
    </p:spTree>
    <p:extLst>
      <p:ext uri="{BB962C8B-B14F-4D97-AF65-F5344CB8AC3E}">
        <p14:creationId xmlns:p14="http://schemas.microsoft.com/office/powerpoint/2010/main" val="37609369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500" fill="hold"/>
                                        <p:tgtEl>
                                          <p:spTgt spid="18"/>
                                        </p:tgtEl>
                                        <p:attrNameLst>
                                          <p:attrName>ppt_x</p:attrName>
                                        </p:attrNameLst>
                                      </p:cBhvr>
                                      <p:tavLst>
                                        <p:tav tm="0">
                                          <p:val>
                                            <p:strVal val="#ppt_x"/>
                                          </p:val>
                                        </p:tav>
                                        <p:tav tm="100000">
                                          <p:val>
                                            <p:strVal val="#ppt_x"/>
                                          </p:val>
                                        </p:tav>
                                      </p:tavLst>
                                    </p:anim>
                                    <p:anim calcmode="lin" valueType="num">
                                      <p:cBhvr additive="base">
                                        <p:cTn id="19"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 calcmode="lin" valueType="num">
                                      <p:cBhvr additive="base">
                                        <p:cTn id="24" dur="500" fill="hold"/>
                                        <p:tgtEl>
                                          <p:spTgt spid="15"/>
                                        </p:tgtEl>
                                        <p:attrNameLst>
                                          <p:attrName>ppt_x</p:attrName>
                                        </p:attrNameLst>
                                      </p:cBhvr>
                                      <p:tavLst>
                                        <p:tav tm="0">
                                          <p:val>
                                            <p:strVal val="#ppt_x"/>
                                          </p:val>
                                        </p:tav>
                                        <p:tav tm="100000">
                                          <p:val>
                                            <p:strVal val="#ppt_x"/>
                                          </p:val>
                                        </p:tav>
                                      </p:tavLst>
                                    </p:anim>
                                    <p:anim calcmode="lin" valueType="num">
                                      <p:cBhvr additive="base">
                                        <p:cTn id="25"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ppt_x"/>
                                          </p:val>
                                        </p:tav>
                                        <p:tav tm="100000">
                                          <p:val>
                                            <p:strVal val="#ppt_x"/>
                                          </p:val>
                                        </p:tav>
                                      </p:tavLst>
                                    </p:anim>
                                    <p:anim calcmode="lin" valueType="num">
                                      <p:cBhvr additive="base">
                                        <p:cTn id="31"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fill="hold"/>
                                        <p:tgtEl>
                                          <p:spTgt spid="16"/>
                                        </p:tgtEl>
                                        <p:attrNameLst>
                                          <p:attrName>ppt_x</p:attrName>
                                        </p:attrNameLst>
                                      </p:cBhvr>
                                      <p:tavLst>
                                        <p:tav tm="0">
                                          <p:val>
                                            <p:strVal val="#ppt_x"/>
                                          </p:val>
                                        </p:tav>
                                        <p:tav tm="100000">
                                          <p:val>
                                            <p:strVal val="#ppt_x"/>
                                          </p:val>
                                        </p:tav>
                                      </p:tavLst>
                                    </p:anim>
                                    <p:anim calcmode="lin" valueType="num">
                                      <p:cBhvr additive="base">
                                        <p:cTn id="37"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500" fill="hold"/>
                                        <p:tgtEl>
                                          <p:spTgt spid="20"/>
                                        </p:tgtEl>
                                        <p:attrNameLst>
                                          <p:attrName>ppt_x</p:attrName>
                                        </p:attrNameLst>
                                      </p:cBhvr>
                                      <p:tavLst>
                                        <p:tav tm="0">
                                          <p:val>
                                            <p:strVal val="#ppt_x"/>
                                          </p:val>
                                        </p:tav>
                                        <p:tav tm="100000">
                                          <p:val>
                                            <p:strVal val="#ppt_x"/>
                                          </p:val>
                                        </p:tav>
                                      </p:tavLst>
                                    </p:anim>
                                    <p:anim calcmode="lin" valueType="num">
                                      <p:cBhvr additive="base">
                                        <p:cTn id="4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17"/>
                                        </p:tgtEl>
                                        <p:attrNameLst>
                                          <p:attrName>style.visibility</p:attrName>
                                        </p:attrNameLst>
                                      </p:cBhvr>
                                      <p:to>
                                        <p:strVal val="visible"/>
                                      </p:to>
                                    </p:set>
                                    <p:anim calcmode="lin" valueType="num">
                                      <p:cBhvr additive="base">
                                        <p:cTn id="48" dur="500" fill="hold"/>
                                        <p:tgtEl>
                                          <p:spTgt spid="17"/>
                                        </p:tgtEl>
                                        <p:attrNameLst>
                                          <p:attrName>ppt_x</p:attrName>
                                        </p:attrNameLst>
                                      </p:cBhvr>
                                      <p:tavLst>
                                        <p:tav tm="0">
                                          <p:val>
                                            <p:strVal val="#ppt_x"/>
                                          </p:val>
                                        </p:tav>
                                        <p:tav tm="100000">
                                          <p:val>
                                            <p:strVal val="#ppt_x"/>
                                          </p:val>
                                        </p:tav>
                                      </p:tavLst>
                                    </p:anim>
                                    <p:anim calcmode="lin" valueType="num">
                                      <p:cBhvr additive="base">
                                        <p:cTn id="49"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21"/>
                                        </p:tgtEl>
                                        <p:attrNameLst>
                                          <p:attrName>style.visibility</p:attrName>
                                        </p:attrNameLst>
                                      </p:cBhvr>
                                      <p:to>
                                        <p:strVal val="visible"/>
                                      </p:to>
                                    </p:set>
                                    <p:anim calcmode="lin" valueType="num">
                                      <p:cBhvr additive="base">
                                        <p:cTn id="54" dur="500" fill="hold"/>
                                        <p:tgtEl>
                                          <p:spTgt spid="21"/>
                                        </p:tgtEl>
                                        <p:attrNameLst>
                                          <p:attrName>ppt_x</p:attrName>
                                        </p:attrNameLst>
                                      </p:cBhvr>
                                      <p:tavLst>
                                        <p:tav tm="0">
                                          <p:val>
                                            <p:strVal val="#ppt_x"/>
                                          </p:val>
                                        </p:tav>
                                        <p:tav tm="100000">
                                          <p:val>
                                            <p:strVal val="#ppt_x"/>
                                          </p:val>
                                        </p:tav>
                                      </p:tavLst>
                                    </p:anim>
                                    <p:anim calcmode="lin" valueType="num">
                                      <p:cBhvr additive="base">
                                        <p:cTn id="55"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5" grpId="0"/>
      <p:bldP spid="16" grpId="0"/>
      <p:bldP spid="17" grpId="0"/>
      <p:bldP spid="18" grpId="0"/>
      <p:bldP spid="19" grpId="0"/>
      <p:bldP spid="20" grpId="0"/>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466090" y="288290"/>
            <a:ext cx="10902315" cy="583565"/>
          </a:xfrm>
          <a:prstGeom prst="rect">
            <a:avLst/>
          </a:prstGeom>
          <a:noFill/>
        </p:spPr>
        <p:txBody>
          <a:bodyPr wrap="square" rtlCol="0" anchor="t">
            <a:spAutoFit/>
          </a:bodyPr>
          <a:lstStyle/>
          <a:p>
            <a:pPr algn="just"/>
            <a:r>
              <a:rPr lang="en-US" sz="3200" b="1" i="1">
                <a:solidFill>
                  <a:srgbClr val="FF0000"/>
                </a:solidFill>
              </a:rPr>
              <a:t>!Em có biết: </a:t>
            </a:r>
            <a:r>
              <a:rPr lang="en-US" sz="3200" b="1"/>
              <a:t>  </a:t>
            </a:r>
            <a:r>
              <a:rPr lang="en-US" sz="3200" b="1">
                <a:solidFill>
                  <a:srgbClr val="251CE2"/>
                </a:solidFill>
              </a:rPr>
              <a:t>Tại sao cây có thể mọc vươn về phía có ánh sáng?</a:t>
            </a:r>
          </a:p>
        </p:txBody>
      </p:sp>
      <p:sp>
        <p:nvSpPr>
          <p:cNvPr id="3" name="Text Box 2"/>
          <p:cNvSpPr txBox="1"/>
          <p:nvPr/>
        </p:nvSpPr>
        <p:spPr>
          <a:xfrm>
            <a:off x="392430" y="4545965"/>
            <a:ext cx="11304270" cy="2061210"/>
          </a:xfrm>
          <a:prstGeom prst="rect">
            <a:avLst/>
          </a:prstGeom>
          <a:noFill/>
        </p:spPr>
        <p:txBody>
          <a:bodyPr wrap="square" rtlCol="0" anchor="t">
            <a:spAutoFit/>
          </a:bodyPr>
          <a:lstStyle/>
          <a:p>
            <a:pPr algn="just"/>
            <a:r>
              <a:rPr lang="en-US" sz="3200" b="1"/>
              <a:t> Khi cây được chiếu sáng từ một phía, chất kích thích sinh trưởng (auxin) trong cây sẽ được phân bố nhiều hơn về phía khuất ánh sáng, chất này kích thích tế bào ở phía đó sinh trưởng mạnh hơn gây ra sự uốn cong thân về phía có ánh sáng. </a:t>
            </a:r>
          </a:p>
        </p:txBody>
      </p:sp>
      <p:pic>
        <p:nvPicPr>
          <p:cNvPr id="105" name="Picture 104"/>
          <p:cNvPicPr/>
          <p:nvPr/>
        </p:nvPicPr>
        <p:blipFill>
          <a:blip r:embed="rId2"/>
          <a:stretch>
            <a:fillRect/>
          </a:stretch>
        </p:blipFill>
        <p:spPr>
          <a:xfrm>
            <a:off x="2634615" y="871855"/>
            <a:ext cx="6819265" cy="3476625"/>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checkerboard(across)">
                                      <p:cBhvr>
                                        <p:cTn id="7" dur="500"/>
                                        <p:tgtEl>
                                          <p:spTgt spid="105"/>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heckerboard(across)">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84835" y="310515"/>
            <a:ext cx="10994390" cy="1076325"/>
          </a:xfrm>
          <a:prstGeom prst="rect">
            <a:avLst/>
          </a:prstGeom>
          <a:noFill/>
        </p:spPr>
        <p:txBody>
          <a:bodyPr wrap="square" rtlCol="0" anchor="t">
            <a:spAutoFit/>
          </a:bodyPr>
          <a:lstStyle/>
          <a:p>
            <a:r>
              <a:rPr lang="en-US" sz="3200" b="1">
                <a:solidFill>
                  <a:srgbClr val="FF0000"/>
                </a:solidFill>
              </a:rPr>
              <a:t>II. Cảm ứng ở thực vật</a:t>
            </a:r>
          </a:p>
          <a:p>
            <a:r>
              <a:rPr lang="en-US" sz="3200" b="1">
                <a:solidFill>
                  <a:srgbClr val="251CE2"/>
                </a:solidFill>
              </a:rPr>
              <a:t>1. Thí nghiệm chứng minh tính cảm ứng ở thực vật</a:t>
            </a:r>
          </a:p>
        </p:txBody>
      </p:sp>
      <p:sp>
        <p:nvSpPr>
          <p:cNvPr id="3" name="Text Box 2"/>
          <p:cNvSpPr txBox="1"/>
          <p:nvPr/>
        </p:nvSpPr>
        <p:spPr>
          <a:xfrm>
            <a:off x="713105" y="1467485"/>
            <a:ext cx="9867265" cy="583565"/>
          </a:xfrm>
          <a:prstGeom prst="rect">
            <a:avLst/>
          </a:prstGeom>
          <a:noFill/>
        </p:spPr>
        <p:txBody>
          <a:bodyPr wrap="square" rtlCol="0" anchor="t">
            <a:spAutoFit/>
          </a:bodyPr>
          <a:lstStyle/>
          <a:p>
            <a:r>
              <a:rPr lang="en-US" sz="3200" b="1" i="1">
                <a:solidFill>
                  <a:srgbClr val="251CE2"/>
                </a:solidFill>
              </a:rPr>
              <a:t>a/ Thí nghiệm 1:</a:t>
            </a:r>
            <a:r>
              <a:rPr lang="en-US" sz="3200" b="1"/>
              <a:t> Tính hướng sáng</a:t>
            </a:r>
          </a:p>
        </p:txBody>
      </p:sp>
      <p:sp>
        <p:nvSpPr>
          <p:cNvPr id="4" name="Text Box 3"/>
          <p:cNvSpPr txBox="1"/>
          <p:nvPr/>
        </p:nvSpPr>
        <p:spPr>
          <a:xfrm>
            <a:off x="823595" y="2136775"/>
            <a:ext cx="10756265" cy="3784600"/>
          </a:xfrm>
          <a:prstGeom prst="rect">
            <a:avLst/>
          </a:prstGeom>
          <a:noFill/>
        </p:spPr>
        <p:txBody>
          <a:bodyPr wrap="square" rtlCol="0" anchor="t">
            <a:spAutoFit/>
          </a:bodyPr>
          <a:lstStyle/>
          <a:p>
            <a:pPr algn="just">
              <a:lnSpc>
                <a:spcPct val="150000"/>
              </a:lnSpc>
            </a:pPr>
            <a:r>
              <a:rPr lang="en-US" sz="3200" b="1" dirty="0">
                <a:solidFill>
                  <a:srgbClr val="FF0000"/>
                </a:solidFill>
              </a:rPr>
              <a:t>+/ </a:t>
            </a:r>
            <a:r>
              <a:rPr lang="en-US" sz="3200" b="1" dirty="0" err="1">
                <a:solidFill>
                  <a:srgbClr val="FF0000"/>
                </a:solidFill>
              </a:rPr>
              <a:t>Chuẩn</a:t>
            </a:r>
            <a:r>
              <a:rPr lang="en-US" sz="3200" b="1" dirty="0">
                <a:solidFill>
                  <a:srgbClr val="FF0000"/>
                </a:solidFill>
              </a:rPr>
              <a:t> </a:t>
            </a:r>
            <a:r>
              <a:rPr lang="en-US" sz="3200" b="1" dirty="0" err="1">
                <a:solidFill>
                  <a:srgbClr val="FF0000"/>
                </a:solidFill>
              </a:rPr>
              <a:t>bị</a:t>
            </a:r>
            <a:r>
              <a:rPr lang="en-US" sz="3200" b="1" dirty="0">
                <a:solidFill>
                  <a:srgbClr val="FF0000"/>
                </a:solidFill>
              </a:rPr>
              <a:t>:</a:t>
            </a:r>
          </a:p>
          <a:p>
            <a:pPr algn="just">
              <a:lnSpc>
                <a:spcPct val="150000"/>
              </a:lnSpc>
            </a:pPr>
            <a:r>
              <a:rPr lang="en-US" sz="3200" b="1" dirty="0"/>
              <a:t>- </a:t>
            </a:r>
            <a:r>
              <a:rPr lang="en-US" sz="3200" b="1" dirty="0" err="1"/>
              <a:t>Hai</a:t>
            </a:r>
            <a:r>
              <a:rPr lang="en-US" sz="3200" b="1" dirty="0"/>
              <a:t> </a:t>
            </a:r>
            <a:r>
              <a:rPr lang="en-US" sz="3200" b="1" dirty="0" err="1"/>
              <a:t>hộp</a:t>
            </a:r>
            <a:r>
              <a:rPr lang="en-US" sz="3200" b="1" dirty="0"/>
              <a:t> A, B </a:t>
            </a:r>
            <a:r>
              <a:rPr lang="en-US" sz="3200" b="1" dirty="0" err="1"/>
              <a:t>bằng</a:t>
            </a:r>
            <a:r>
              <a:rPr lang="en-US" sz="3200" b="1" dirty="0"/>
              <a:t> </a:t>
            </a:r>
            <a:r>
              <a:rPr lang="en-US" sz="3200" b="1" dirty="0" err="1"/>
              <a:t>bìa</a:t>
            </a:r>
            <a:r>
              <a:rPr lang="en-US" sz="3200" b="1" dirty="0"/>
              <a:t> carton </a:t>
            </a:r>
            <a:r>
              <a:rPr lang="en-US" sz="3200" b="1" dirty="0" err="1"/>
              <a:t>đủ</a:t>
            </a:r>
            <a:r>
              <a:rPr lang="en-US" sz="3200" b="1" dirty="0"/>
              <a:t> </a:t>
            </a:r>
            <a:r>
              <a:rPr lang="en-US" sz="3200" b="1" dirty="0" err="1"/>
              <a:t>lớn</a:t>
            </a:r>
            <a:r>
              <a:rPr lang="en-US" sz="3200" b="1" dirty="0"/>
              <a:t> </a:t>
            </a:r>
            <a:r>
              <a:rPr lang="en-US" sz="3200" b="1" dirty="0" err="1"/>
              <a:t>để</a:t>
            </a:r>
            <a:r>
              <a:rPr lang="en-US" sz="3200" b="1" dirty="0"/>
              <a:t> </a:t>
            </a:r>
            <a:r>
              <a:rPr lang="en-US" sz="3200" b="1" dirty="0" err="1"/>
              <a:t>có</a:t>
            </a:r>
            <a:r>
              <a:rPr lang="en-US" sz="3200" b="1" dirty="0"/>
              <a:t> </a:t>
            </a:r>
            <a:r>
              <a:rPr lang="en-US" sz="3200" b="1" dirty="0" err="1"/>
              <a:t>thể</a:t>
            </a:r>
            <a:r>
              <a:rPr lang="en-US" sz="3200" b="1" dirty="0"/>
              <a:t> </a:t>
            </a:r>
            <a:r>
              <a:rPr lang="en-US" sz="3200" b="1" dirty="0" err="1"/>
              <a:t>đặt</a:t>
            </a:r>
            <a:r>
              <a:rPr lang="en-US" sz="3200" b="1" dirty="0"/>
              <a:t> </a:t>
            </a:r>
            <a:r>
              <a:rPr lang="en-US" sz="3200" b="1" dirty="0" err="1"/>
              <a:t>vào</a:t>
            </a:r>
            <a:r>
              <a:rPr lang="en-US" sz="3200" b="1" dirty="0"/>
              <a:t> </a:t>
            </a:r>
            <a:r>
              <a:rPr lang="en-US" sz="3200" b="1" dirty="0" err="1"/>
              <a:t>đó</a:t>
            </a:r>
            <a:r>
              <a:rPr lang="en-US" sz="3200" b="1" dirty="0"/>
              <a:t> </a:t>
            </a:r>
            <a:r>
              <a:rPr lang="en-US" sz="3200" b="1" dirty="0" err="1"/>
              <a:t>cốc</a:t>
            </a:r>
            <a:r>
              <a:rPr lang="en-US" sz="3200" b="1" dirty="0"/>
              <a:t> </a:t>
            </a:r>
            <a:r>
              <a:rPr lang="en-US" sz="3200" b="1" dirty="0" err="1"/>
              <a:t>trồng</a:t>
            </a:r>
            <a:r>
              <a:rPr lang="en-US" sz="3200" b="1" dirty="0"/>
              <a:t> </a:t>
            </a:r>
            <a:r>
              <a:rPr lang="en-US" sz="3200" b="1" dirty="0" err="1"/>
              <a:t>cây</a:t>
            </a:r>
            <a:r>
              <a:rPr lang="en-US" sz="3200" b="1" dirty="0"/>
              <a:t> </a:t>
            </a:r>
            <a:r>
              <a:rPr lang="en-US" sz="3200" b="1" dirty="0" err="1"/>
              <a:t>đậu</a:t>
            </a:r>
            <a:r>
              <a:rPr lang="en-US" sz="3200" b="1" dirty="0"/>
              <a:t>. </a:t>
            </a:r>
          </a:p>
          <a:p>
            <a:pPr algn="just">
              <a:lnSpc>
                <a:spcPct val="150000"/>
              </a:lnSpc>
            </a:pPr>
            <a:r>
              <a:rPr lang="en-US" sz="3200" b="1" dirty="0"/>
              <a:t>- </a:t>
            </a:r>
            <a:r>
              <a:rPr lang="en-US" sz="3200" b="1" dirty="0" err="1"/>
              <a:t>Hộp</a:t>
            </a:r>
            <a:r>
              <a:rPr lang="en-US" sz="3200" b="1" dirty="0"/>
              <a:t> A </a:t>
            </a:r>
            <a:r>
              <a:rPr lang="en-US" sz="3200" b="1" dirty="0" err="1"/>
              <a:t>có</a:t>
            </a:r>
            <a:r>
              <a:rPr lang="en-US" sz="3200" b="1" dirty="0"/>
              <a:t> </a:t>
            </a:r>
            <a:r>
              <a:rPr lang="en-US" sz="3200" b="1" dirty="0" err="1"/>
              <a:t>cửa</a:t>
            </a:r>
            <a:r>
              <a:rPr lang="en-US" sz="3200" b="1" dirty="0"/>
              <a:t> </a:t>
            </a:r>
            <a:r>
              <a:rPr lang="en-US" sz="3200" b="1" dirty="0" err="1"/>
              <a:t>sổ</a:t>
            </a:r>
            <a:r>
              <a:rPr lang="en-US" sz="3200" b="1" dirty="0"/>
              <a:t> </a:t>
            </a:r>
            <a:r>
              <a:rPr lang="en-US" sz="3200" b="1" dirty="0" err="1"/>
              <a:t>ngang</a:t>
            </a:r>
            <a:r>
              <a:rPr lang="en-US" sz="3200" b="1" dirty="0"/>
              <a:t> </a:t>
            </a:r>
            <a:r>
              <a:rPr lang="en-US" sz="3200" b="1" dirty="0" err="1"/>
              <a:t>tầm</a:t>
            </a:r>
            <a:r>
              <a:rPr lang="en-US" sz="3200" b="1" dirty="0"/>
              <a:t> </a:t>
            </a:r>
            <a:r>
              <a:rPr lang="en-US" sz="3200" b="1" dirty="0" err="1"/>
              <a:t>với</a:t>
            </a:r>
            <a:r>
              <a:rPr lang="en-US" sz="3200" b="1" dirty="0"/>
              <a:t> </a:t>
            </a:r>
            <a:r>
              <a:rPr lang="en-US" sz="3200" b="1" dirty="0" err="1"/>
              <a:t>ngọn</a:t>
            </a:r>
            <a:r>
              <a:rPr lang="en-US" sz="3200" b="1" dirty="0"/>
              <a:t> </a:t>
            </a:r>
            <a:r>
              <a:rPr lang="en-US" sz="3200" b="1" dirty="0" err="1"/>
              <a:t>cây</a:t>
            </a:r>
            <a:r>
              <a:rPr lang="en-US" sz="3200" b="1" dirty="0"/>
              <a:t> </a:t>
            </a:r>
            <a:r>
              <a:rPr lang="en-US" sz="3200" b="1" dirty="0" err="1"/>
              <a:t>đậu</a:t>
            </a:r>
            <a:r>
              <a:rPr lang="en-US" sz="3200" b="1" dirty="0"/>
              <a:t>; </a:t>
            </a:r>
            <a:r>
              <a:rPr lang="en-US" sz="3200" b="1" dirty="0" err="1"/>
              <a:t>hộp</a:t>
            </a:r>
            <a:r>
              <a:rPr lang="en-US" sz="3200" b="1" dirty="0"/>
              <a:t> B </a:t>
            </a:r>
            <a:r>
              <a:rPr lang="en-US" sz="3200" b="1" dirty="0" err="1"/>
              <a:t>có</a:t>
            </a:r>
            <a:r>
              <a:rPr lang="en-US" sz="3200" b="1" dirty="0"/>
              <a:t> </a:t>
            </a:r>
            <a:r>
              <a:rPr lang="en-US" sz="3200" b="1" dirty="0" err="1"/>
              <a:t>cửa</a:t>
            </a:r>
            <a:r>
              <a:rPr lang="en-US" sz="3200" b="1" dirty="0"/>
              <a:t> </a:t>
            </a:r>
            <a:r>
              <a:rPr lang="en-US" sz="3200" b="1" dirty="0" err="1"/>
              <a:t>sổ</a:t>
            </a:r>
            <a:r>
              <a:rPr lang="en-US" sz="3200" b="1" dirty="0"/>
              <a:t> ở </a:t>
            </a:r>
            <a:r>
              <a:rPr lang="en-US" sz="3200" b="1" dirty="0" err="1"/>
              <a:t>thành</a:t>
            </a:r>
            <a:r>
              <a:rPr lang="en-US" sz="3200" b="1" dirty="0"/>
              <a:t> </a:t>
            </a:r>
            <a:r>
              <a:rPr lang="en-US" sz="3200" b="1" dirty="0" err="1"/>
              <a:t>hộp</a:t>
            </a:r>
            <a:r>
              <a:rPr lang="en-US" sz="3200" b="1" dirty="0"/>
              <a:t> </a:t>
            </a:r>
            <a:r>
              <a:rPr lang="en-US" sz="3200" b="1" dirty="0" err="1"/>
              <a:t>phía</a:t>
            </a:r>
            <a:r>
              <a:rPr lang="en-US" sz="3200" b="1" dirty="0"/>
              <a:t> </a:t>
            </a:r>
            <a:r>
              <a:rPr lang="en-US" sz="3200" b="1" dirty="0" err="1"/>
              <a:t>trên</a:t>
            </a:r>
            <a:r>
              <a:rPr lang="en-US" sz="3200" b="1"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374015" y="414655"/>
            <a:ext cx="11095355" cy="583565"/>
          </a:xfrm>
          <a:prstGeom prst="rect">
            <a:avLst/>
          </a:prstGeom>
          <a:noFill/>
        </p:spPr>
        <p:txBody>
          <a:bodyPr wrap="square" rtlCol="0" anchor="t">
            <a:spAutoFit/>
          </a:bodyPr>
          <a:lstStyle/>
          <a:p>
            <a:r>
              <a:rPr lang="en-US" sz="3200" b="1" dirty="0">
                <a:solidFill>
                  <a:srgbClr val="FF0000"/>
                </a:solidFill>
              </a:rPr>
              <a:t>+/ </a:t>
            </a:r>
            <a:r>
              <a:rPr lang="en-US" sz="3200" b="1" dirty="0" err="1">
                <a:solidFill>
                  <a:srgbClr val="FF0000"/>
                </a:solidFill>
              </a:rPr>
              <a:t>Tiến</a:t>
            </a:r>
            <a:r>
              <a:rPr lang="en-US" sz="3200" b="1" dirty="0">
                <a:solidFill>
                  <a:srgbClr val="FF0000"/>
                </a:solidFill>
              </a:rPr>
              <a:t> </a:t>
            </a:r>
            <a:r>
              <a:rPr lang="en-US" sz="3200" b="1" dirty="0" err="1">
                <a:solidFill>
                  <a:srgbClr val="FF0000"/>
                </a:solidFill>
              </a:rPr>
              <a:t>hành</a:t>
            </a:r>
            <a:r>
              <a:rPr lang="en-US" sz="3200" b="1" dirty="0">
                <a:solidFill>
                  <a:srgbClr val="FF0000"/>
                </a:solidFill>
              </a:rPr>
              <a:t>:</a:t>
            </a:r>
          </a:p>
        </p:txBody>
      </p:sp>
      <p:sp>
        <p:nvSpPr>
          <p:cNvPr id="3" name="Text Box 2"/>
          <p:cNvSpPr txBox="1"/>
          <p:nvPr/>
        </p:nvSpPr>
        <p:spPr>
          <a:xfrm>
            <a:off x="431165" y="1095375"/>
            <a:ext cx="11358880" cy="3784600"/>
          </a:xfrm>
          <a:prstGeom prst="rect">
            <a:avLst/>
          </a:prstGeom>
          <a:noFill/>
        </p:spPr>
        <p:txBody>
          <a:bodyPr wrap="square" rtlCol="0" anchor="t">
            <a:spAutoFit/>
          </a:bodyPr>
          <a:lstStyle/>
          <a:p>
            <a:pPr algn="just">
              <a:lnSpc>
                <a:spcPct val="150000"/>
              </a:lnSpc>
            </a:pPr>
            <a:r>
              <a:rPr lang="en-US" sz="3200" b="1" i="1" dirty="0">
                <a:solidFill>
                  <a:srgbClr val="FF0000"/>
                </a:solidFill>
              </a:rPr>
              <a:t>- </a:t>
            </a:r>
            <a:r>
              <a:rPr lang="en-US" sz="3200" b="1" i="1" dirty="0" err="1">
                <a:solidFill>
                  <a:srgbClr val="FF0000"/>
                </a:solidFill>
              </a:rPr>
              <a:t>Bước</a:t>
            </a:r>
            <a:r>
              <a:rPr lang="en-US" sz="3200" b="1" i="1" dirty="0">
                <a:solidFill>
                  <a:srgbClr val="FF0000"/>
                </a:solidFill>
              </a:rPr>
              <a:t> 1.</a:t>
            </a:r>
            <a:r>
              <a:rPr lang="en-US" sz="3200" b="1" dirty="0"/>
              <a:t> </a:t>
            </a:r>
            <a:r>
              <a:rPr lang="en-US" sz="3200" b="1" dirty="0" err="1"/>
              <a:t>Gieo</a:t>
            </a:r>
            <a:r>
              <a:rPr lang="en-US" sz="3200" b="1" dirty="0"/>
              <a:t> </a:t>
            </a:r>
            <a:r>
              <a:rPr lang="en-US" sz="3200" b="1" dirty="0" err="1"/>
              <a:t>hạt</a:t>
            </a:r>
            <a:r>
              <a:rPr lang="en-US" sz="3200" b="1" dirty="0"/>
              <a:t> </a:t>
            </a:r>
            <a:r>
              <a:rPr lang="en-US" sz="3200" b="1" dirty="0" err="1"/>
              <a:t>đậu</a:t>
            </a:r>
            <a:r>
              <a:rPr lang="en-US" sz="3200" b="1" dirty="0"/>
              <a:t> </a:t>
            </a:r>
            <a:r>
              <a:rPr lang="en-US" sz="3200" b="1" dirty="0" err="1"/>
              <a:t>vào</a:t>
            </a:r>
            <a:r>
              <a:rPr lang="en-US" sz="3200" b="1" dirty="0"/>
              <a:t> </a:t>
            </a:r>
            <a:r>
              <a:rPr lang="en-US" sz="3200" b="1" dirty="0" err="1"/>
              <a:t>cốc</a:t>
            </a:r>
            <a:r>
              <a:rPr lang="en-US" sz="3200" b="1" dirty="0"/>
              <a:t> </a:t>
            </a:r>
            <a:r>
              <a:rPr lang="en-US" sz="3200" b="1" dirty="0" err="1"/>
              <a:t>đựng</a:t>
            </a:r>
            <a:r>
              <a:rPr lang="en-US" sz="3200" b="1" dirty="0"/>
              <a:t> </a:t>
            </a:r>
            <a:r>
              <a:rPr lang="en-US" sz="3200" b="1" dirty="0" err="1"/>
              <a:t>đất</a:t>
            </a:r>
            <a:r>
              <a:rPr lang="en-US" sz="3200" b="1" dirty="0"/>
              <a:t> </a:t>
            </a:r>
            <a:r>
              <a:rPr lang="en-US" sz="3200" b="1" dirty="0" err="1"/>
              <a:t>và</a:t>
            </a:r>
            <a:r>
              <a:rPr lang="en-US" sz="3200" b="1" dirty="0"/>
              <a:t> </a:t>
            </a:r>
            <a:r>
              <a:rPr lang="en-US" sz="3200" b="1" dirty="0" err="1"/>
              <a:t>tưới</a:t>
            </a:r>
            <a:r>
              <a:rPr lang="en-US" sz="3200" b="1" dirty="0"/>
              <a:t> </a:t>
            </a:r>
            <a:r>
              <a:rPr lang="en-US" sz="3200" b="1" dirty="0" err="1"/>
              <a:t>đủ</a:t>
            </a:r>
            <a:r>
              <a:rPr lang="en-US" sz="3200" b="1" dirty="0"/>
              <a:t> </a:t>
            </a:r>
            <a:r>
              <a:rPr lang="en-US" sz="3200" b="1" dirty="0" err="1"/>
              <a:t>ẩm</a:t>
            </a:r>
            <a:r>
              <a:rPr lang="en-US" sz="3200" b="1" dirty="0"/>
              <a:t> </a:t>
            </a:r>
            <a:r>
              <a:rPr lang="en-US" sz="3200" b="1" dirty="0" err="1"/>
              <a:t>hàng</a:t>
            </a:r>
            <a:r>
              <a:rPr lang="en-US" sz="3200" b="1" dirty="0"/>
              <a:t> </a:t>
            </a:r>
            <a:r>
              <a:rPr lang="en-US" sz="3200" b="1" dirty="0" err="1"/>
              <a:t>ngày</a:t>
            </a:r>
            <a:r>
              <a:rPr lang="en-US" sz="3200" b="1" dirty="0"/>
              <a:t>. </a:t>
            </a:r>
          </a:p>
          <a:p>
            <a:pPr algn="just">
              <a:lnSpc>
                <a:spcPct val="150000"/>
              </a:lnSpc>
            </a:pPr>
            <a:r>
              <a:rPr lang="en-US" sz="3200" b="1" i="1" dirty="0">
                <a:solidFill>
                  <a:srgbClr val="FF0000"/>
                </a:solidFill>
              </a:rPr>
              <a:t>- </a:t>
            </a:r>
            <a:r>
              <a:rPr lang="en-US" sz="3200" b="1" i="1" dirty="0" err="1">
                <a:solidFill>
                  <a:srgbClr val="FF0000"/>
                </a:solidFill>
              </a:rPr>
              <a:t>Bước</a:t>
            </a:r>
            <a:r>
              <a:rPr lang="en-US" sz="3200" b="1" i="1" dirty="0">
                <a:solidFill>
                  <a:srgbClr val="FF0000"/>
                </a:solidFill>
              </a:rPr>
              <a:t> 2.</a:t>
            </a:r>
            <a:r>
              <a:rPr lang="en-US" sz="3200" b="1" dirty="0"/>
              <a:t> </a:t>
            </a:r>
            <a:r>
              <a:rPr lang="en-US" sz="3200" b="1" dirty="0" err="1"/>
              <a:t>Sau</a:t>
            </a:r>
            <a:r>
              <a:rPr lang="en-US" sz="3200" b="1" dirty="0"/>
              <a:t> 1 </a:t>
            </a:r>
            <a:r>
              <a:rPr lang="en-US" sz="3200" b="1" dirty="0" err="1"/>
              <a:t>tuần</a:t>
            </a:r>
            <a:r>
              <a:rPr lang="en-US" sz="3200" b="1" dirty="0"/>
              <a:t>, </a:t>
            </a:r>
            <a:r>
              <a:rPr lang="en-US" sz="3200" b="1" dirty="0" err="1"/>
              <a:t>đặt</a:t>
            </a:r>
            <a:r>
              <a:rPr lang="en-US" sz="3200" b="1" dirty="0"/>
              <a:t> </a:t>
            </a:r>
            <a:r>
              <a:rPr lang="en-US" sz="3200" b="1" dirty="0" err="1"/>
              <a:t>một</a:t>
            </a:r>
            <a:r>
              <a:rPr lang="en-US" sz="3200" b="1" dirty="0"/>
              <a:t> </a:t>
            </a:r>
            <a:r>
              <a:rPr lang="en-US" sz="3200" b="1" dirty="0" err="1"/>
              <a:t>cốc</a:t>
            </a:r>
            <a:r>
              <a:rPr lang="en-US" sz="3200" b="1" dirty="0"/>
              <a:t> </a:t>
            </a:r>
            <a:r>
              <a:rPr lang="en-US" sz="3200" b="1" dirty="0" err="1"/>
              <a:t>vào</a:t>
            </a:r>
            <a:r>
              <a:rPr lang="en-US" sz="3200" b="1" dirty="0"/>
              <a:t> </a:t>
            </a:r>
            <a:r>
              <a:rPr lang="en-US" sz="3200" b="1" dirty="0" err="1"/>
              <a:t>hộp</a:t>
            </a:r>
            <a:r>
              <a:rPr lang="en-US" sz="3200" b="1" dirty="0"/>
              <a:t> A </a:t>
            </a:r>
            <a:r>
              <a:rPr lang="en-US" sz="3200" b="1" dirty="0" err="1"/>
              <a:t>và</a:t>
            </a:r>
            <a:r>
              <a:rPr lang="en-US" sz="3200" b="1" dirty="0"/>
              <a:t> </a:t>
            </a:r>
            <a:r>
              <a:rPr lang="en-US" sz="3200" b="1" dirty="0" err="1"/>
              <a:t>một</a:t>
            </a:r>
            <a:r>
              <a:rPr lang="en-US" sz="3200" b="1" dirty="0"/>
              <a:t> </a:t>
            </a:r>
            <a:r>
              <a:rPr lang="en-US" sz="3200" b="1" dirty="0" err="1"/>
              <a:t>cốc</a:t>
            </a:r>
            <a:r>
              <a:rPr lang="en-US" sz="3200" b="1" dirty="0"/>
              <a:t> </a:t>
            </a:r>
            <a:r>
              <a:rPr lang="en-US" sz="3200" b="1" dirty="0" err="1"/>
              <a:t>vào</a:t>
            </a:r>
            <a:r>
              <a:rPr lang="en-US" sz="3200" b="1" dirty="0"/>
              <a:t> </a:t>
            </a:r>
            <a:r>
              <a:rPr lang="en-US" sz="3200" b="1" dirty="0" err="1"/>
              <a:t>hộp</a:t>
            </a:r>
            <a:r>
              <a:rPr lang="en-US" sz="3200" b="1" dirty="0"/>
              <a:t> B. </a:t>
            </a:r>
            <a:r>
              <a:rPr lang="en-US" sz="3200" b="1" dirty="0" err="1"/>
              <a:t>Sau</a:t>
            </a:r>
            <a:r>
              <a:rPr lang="en-US" sz="3200" b="1" dirty="0"/>
              <a:t> </a:t>
            </a:r>
            <a:r>
              <a:rPr lang="en-US" sz="3200" b="1" dirty="0" err="1"/>
              <a:t>đó</a:t>
            </a:r>
            <a:r>
              <a:rPr lang="en-US" sz="3200" b="1" dirty="0"/>
              <a:t>, </a:t>
            </a:r>
            <a:r>
              <a:rPr lang="en-US" sz="3200" b="1" dirty="0" err="1"/>
              <a:t>đóng</a:t>
            </a:r>
            <a:r>
              <a:rPr lang="en-US" sz="3200" b="1" dirty="0"/>
              <a:t> </a:t>
            </a:r>
            <a:r>
              <a:rPr lang="en-US" sz="3200" b="1" dirty="0" err="1"/>
              <a:t>nắp</a:t>
            </a:r>
            <a:r>
              <a:rPr lang="en-US" sz="3200" b="1" dirty="0"/>
              <a:t> </a:t>
            </a:r>
            <a:r>
              <a:rPr lang="en-US" sz="3200" b="1" dirty="0" err="1"/>
              <a:t>hộp</a:t>
            </a:r>
            <a:r>
              <a:rPr lang="en-US" sz="3200" b="1" dirty="0"/>
              <a:t> </a:t>
            </a:r>
            <a:r>
              <a:rPr lang="en-US" sz="3200" b="1" dirty="0" err="1"/>
              <a:t>và</a:t>
            </a:r>
            <a:r>
              <a:rPr lang="en-US" sz="3200" b="1" dirty="0"/>
              <a:t> </a:t>
            </a:r>
            <a:r>
              <a:rPr lang="en-US" sz="3200" b="1" dirty="0" err="1"/>
              <a:t>đặt</a:t>
            </a:r>
            <a:r>
              <a:rPr lang="en-US" sz="3200" b="1" dirty="0"/>
              <a:t> </a:t>
            </a:r>
            <a:r>
              <a:rPr lang="en-US" sz="3200" b="1" dirty="0" err="1"/>
              <a:t>cả</a:t>
            </a:r>
            <a:r>
              <a:rPr lang="en-US" sz="3200" b="1" dirty="0"/>
              <a:t> </a:t>
            </a:r>
            <a:r>
              <a:rPr lang="en-US" sz="3200" b="1" dirty="0" err="1"/>
              <a:t>hai</a:t>
            </a:r>
            <a:r>
              <a:rPr lang="en-US" sz="3200" b="1" dirty="0"/>
              <a:t> </a:t>
            </a:r>
            <a:r>
              <a:rPr lang="en-US" sz="3200" b="1" dirty="0" err="1"/>
              <a:t>hộp</a:t>
            </a:r>
            <a:r>
              <a:rPr lang="en-US" sz="3200" b="1" dirty="0"/>
              <a:t> </a:t>
            </a:r>
            <a:r>
              <a:rPr lang="en-US" sz="3200" b="1" dirty="0" err="1"/>
              <a:t>ngoài</a:t>
            </a:r>
            <a:r>
              <a:rPr lang="en-US" sz="3200" b="1" dirty="0"/>
              <a:t> </a:t>
            </a:r>
            <a:r>
              <a:rPr lang="en-US" sz="3200" b="1" dirty="0" err="1"/>
              <a:t>ánh</a:t>
            </a:r>
            <a:r>
              <a:rPr lang="en-US" sz="3200" b="1" dirty="0"/>
              <a:t> </a:t>
            </a:r>
            <a:r>
              <a:rPr lang="en-US" sz="3200" b="1" dirty="0" err="1"/>
              <a:t>sáng</a:t>
            </a:r>
            <a:r>
              <a:rPr lang="en-US" sz="3200" b="1" dirty="0"/>
              <a:t>. </a:t>
            </a:r>
          </a:p>
          <a:p>
            <a:pPr algn="just">
              <a:lnSpc>
                <a:spcPct val="150000"/>
              </a:lnSpc>
            </a:pPr>
            <a:r>
              <a:rPr lang="en-US" sz="3200" b="1" i="1" dirty="0">
                <a:solidFill>
                  <a:srgbClr val="FF0000"/>
                </a:solidFill>
              </a:rPr>
              <a:t>- </a:t>
            </a:r>
            <a:r>
              <a:rPr lang="en-US" sz="3200" b="1" i="1" dirty="0" err="1">
                <a:solidFill>
                  <a:srgbClr val="FF0000"/>
                </a:solidFill>
              </a:rPr>
              <a:t>Bước</a:t>
            </a:r>
            <a:r>
              <a:rPr lang="en-US" sz="3200" b="1" i="1" dirty="0">
                <a:solidFill>
                  <a:srgbClr val="FF0000"/>
                </a:solidFill>
              </a:rPr>
              <a:t> 3.</a:t>
            </a:r>
            <a:r>
              <a:rPr lang="en-US" sz="3200" b="1" dirty="0"/>
              <a:t> </a:t>
            </a:r>
            <a:r>
              <a:rPr lang="en-US" sz="3200" b="1" dirty="0" err="1"/>
              <a:t>Sau</a:t>
            </a:r>
            <a:r>
              <a:rPr lang="en-US" sz="3200" b="1" dirty="0"/>
              <a:t> </a:t>
            </a:r>
            <a:r>
              <a:rPr lang="en-US" sz="3200" b="1" dirty="0" err="1"/>
              <a:t>hai</a:t>
            </a:r>
            <a:r>
              <a:rPr lang="en-US" sz="3200" b="1" dirty="0"/>
              <a:t> </a:t>
            </a:r>
            <a:r>
              <a:rPr lang="en-US" sz="3200" b="1" dirty="0" err="1"/>
              <a:t>ngày</a:t>
            </a:r>
            <a:r>
              <a:rPr lang="en-US" sz="3200" b="1" dirty="0"/>
              <a:t>, </a:t>
            </a:r>
            <a:r>
              <a:rPr lang="en-US" sz="3200" b="1" dirty="0" err="1"/>
              <a:t>quan</a:t>
            </a:r>
            <a:r>
              <a:rPr lang="en-US" sz="3200" b="1" dirty="0"/>
              <a:t> </a:t>
            </a:r>
            <a:r>
              <a:rPr lang="en-US" sz="3200" b="1" dirty="0" err="1"/>
              <a:t>sát</a:t>
            </a:r>
            <a:r>
              <a:rPr lang="en-US" sz="3200" b="1" dirty="0"/>
              <a:t> </a:t>
            </a:r>
            <a:r>
              <a:rPr lang="en-US" sz="3200" b="1" dirty="0" err="1"/>
              <a:t>hướng</a:t>
            </a:r>
            <a:r>
              <a:rPr lang="en-US" sz="3200" b="1" dirty="0"/>
              <a:t> </a:t>
            </a:r>
            <a:r>
              <a:rPr lang="en-US" sz="3200" b="1" dirty="0" err="1"/>
              <a:t>vươn</a:t>
            </a:r>
            <a:r>
              <a:rPr lang="en-US" sz="3200" b="1" dirty="0"/>
              <a:t> </a:t>
            </a:r>
            <a:r>
              <a:rPr lang="en-US" sz="3200" b="1" dirty="0" err="1"/>
              <a:t>lên</a:t>
            </a:r>
            <a:r>
              <a:rPr lang="en-US" sz="3200" b="1" dirty="0"/>
              <a:t> </a:t>
            </a:r>
            <a:r>
              <a:rPr lang="en-US" sz="3200" b="1" dirty="0" err="1"/>
              <a:t>của</a:t>
            </a:r>
            <a:r>
              <a:rPr lang="en-US" sz="3200" b="1" dirty="0"/>
              <a:t> </a:t>
            </a:r>
            <a:r>
              <a:rPr lang="en-US" sz="3200" b="1" dirty="0" err="1"/>
              <a:t>cây</a:t>
            </a:r>
            <a:r>
              <a:rPr lang="en-US" sz="3200" b="1" dirty="0"/>
              <a:t> </a:t>
            </a:r>
            <a:r>
              <a:rPr lang="en-US" sz="3200" b="1" dirty="0" err="1"/>
              <a:t>đậu</a:t>
            </a:r>
            <a:r>
              <a:rPr lang="en-US" sz="3200" b="1" dirty="0"/>
              <a:t> ở </a:t>
            </a:r>
            <a:r>
              <a:rPr lang="en-US" sz="3200" b="1" dirty="0" err="1"/>
              <a:t>hộp</a:t>
            </a:r>
            <a:r>
              <a:rPr lang="en-US" sz="3200" b="1" dirty="0"/>
              <a:t> A </a:t>
            </a:r>
            <a:r>
              <a:rPr lang="en-US" sz="3200" b="1" dirty="0" err="1"/>
              <a:t>và</a:t>
            </a:r>
            <a:r>
              <a:rPr lang="en-US" sz="3200" b="1" dirty="0"/>
              <a:t> </a:t>
            </a:r>
            <a:r>
              <a:rPr lang="en-US" sz="3200" b="1" dirty="0" err="1"/>
              <a:t>hộp</a:t>
            </a:r>
            <a:r>
              <a:rPr lang="en-US" sz="3200" b="1" dirty="0"/>
              <a:t> B.</a:t>
            </a:r>
          </a:p>
        </p:txBody>
      </p:sp>
      <p:sp>
        <p:nvSpPr>
          <p:cNvPr id="4" name="Rectangles 3"/>
          <p:cNvSpPr/>
          <p:nvPr/>
        </p:nvSpPr>
        <p:spPr>
          <a:xfrm>
            <a:off x="6640195" y="4211955"/>
            <a:ext cx="1676400" cy="233553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179945" y="4977130"/>
            <a:ext cx="596900" cy="1428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2"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1"/>
      <p:bldP spid="3" grpId="2"/>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1899</Words>
  <Application>Microsoft Office PowerPoint</Application>
  <PresentationFormat>Custom</PresentationFormat>
  <Paragraphs>122</Paragraphs>
  <Slides>23</Slides>
  <Notes>0</Notes>
  <HiddenSlides>0</HiddenSlides>
  <MMClips>1</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2022-08-16T08:37:12Z</dcterms:created>
  <dcterms:modified xsi:type="dcterms:W3CDTF">2022-08-16T08:37:22Z</dcterms:modified>
</cp:coreProperties>
</file>

<file path=docProps/thumbnail.jpeg>
</file>